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theme/theme4.xml" ContentType="application/vnd.openxmlformats-officedocument.theme+xml"/>
  <Override PartName="/ppt/slideLayouts/slideLayout10.xml" ContentType="application/vnd.openxmlformats-officedocument.presentationml.slideLayout+xml"/>
  <Override PartName="/ppt/theme/theme5.xml" ContentType="application/vnd.openxmlformats-officedocument.theme+xml"/>
  <Override PartName="/ppt/slideLayouts/slideLayout11.xml" ContentType="application/vnd.openxmlformats-officedocument.presentationml.slideLayout+xml"/>
  <Override PartName="/ppt/theme/theme6.xml" ContentType="application/vnd.openxmlformats-officedocument.theme+xml"/>
  <Override PartName="/ppt/slideLayouts/slideLayout12.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3" r:id="rId2"/>
    <p:sldMasterId id="2147483685" r:id="rId3"/>
    <p:sldMasterId id="2147483687" r:id="rId4"/>
    <p:sldMasterId id="2147483689" r:id="rId5"/>
    <p:sldMasterId id="2147483691" r:id="rId6"/>
    <p:sldMasterId id="2147483693" r:id="rId7"/>
  </p:sldMasterIdLst>
  <p:notesMasterIdLst>
    <p:notesMasterId r:id="rId45"/>
  </p:notesMasterIdLst>
  <p:sldIdLst>
    <p:sldId id="263" r:id="rId8"/>
    <p:sldId id="598" r:id="rId9"/>
    <p:sldId id="269" r:id="rId10"/>
    <p:sldId id="347" r:id="rId11"/>
    <p:sldId id="600" r:id="rId12"/>
    <p:sldId id="352" r:id="rId13"/>
    <p:sldId id="2147376362" r:id="rId14"/>
    <p:sldId id="2147376365" r:id="rId15"/>
    <p:sldId id="2147376364" r:id="rId16"/>
    <p:sldId id="2147376367" r:id="rId17"/>
    <p:sldId id="2147376369" r:id="rId18"/>
    <p:sldId id="2147376370" r:id="rId19"/>
    <p:sldId id="574" r:id="rId20"/>
    <p:sldId id="2147376381" r:id="rId21"/>
    <p:sldId id="595" r:id="rId22"/>
    <p:sldId id="2147376371" r:id="rId23"/>
    <p:sldId id="2147376372" r:id="rId24"/>
    <p:sldId id="2147376373" r:id="rId25"/>
    <p:sldId id="2147376374" r:id="rId26"/>
    <p:sldId id="2147376375" r:id="rId27"/>
    <p:sldId id="2147376376" r:id="rId28"/>
    <p:sldId id="2147376377" r:id="rId29"/>
    <p:sldId id="266" r:id="rId30"/>
    <p:sldId id="257" r:id="rId31"/>
    <p:sldId id="258" r:id="rId32"/>
    <p:sldId id="264" r:id="rId33"/>
    <p:sldId id="259" r:id="rId34"/>
    <p:sldId id="260" r:id="rId35"/>
    <p:sldId id="261" r:id="rId36"/>
    <p:sldId id="262" r:id="rId37"/>
    <p:sldId id="2147376378" r:id="rId38"/>
    <p:sldId id="2147376379" r:id="rId39"/>
    <p:sldId id="609" r:id="rId40"/>
    <p:sldId id="2147376380" r:id="rId41"/>
    <p:sldId id="611" r:id="rId42"/>
    <p:sldId id="2147376382" r:id="rId43"/>
    <p:sldId id="608"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6E8765C-5519-400D-94E4-B878B1D49866}">
          <p14:sldIdLst>
            <p14:sldId id="263"/>
            <p14:sldId id="598"/>
            <p14:sldId id="269"/>
            <p14:sldId id="347"/>
            <p14:sldId id="600"/>
            <p14:sldId id="352"/>
            <p14:sldId id="2147376362"/>
            <p14:sldId id="2147376365"/>
            <p14:sldId id="2147376364"/>
            <p14:sldId id="2147376367"/>
            <p14:sldId id="2147376369"/>
            <p14:sldId id="2147376370"/>
            <p14:sldId id="574"/>
            <p14:sldId id="2147376381"/>
            <p14:sldId id="595"/>
            <p14:sldId id="2147376371"/>
            <p14:sldId id="2147376372"/>
            <p14:sldId id="2147376373"/>
            <p14:sldId id="2147376374"/>
            <p14:sldId id="2147376375"/>
            <p14:sldId id="2147376376"/>
            <p14:sldId id="2147376377"/>
            <p14:sldId id="266"/>
            <p14:sldId id="257"/>
            <p14:sldId id="258"/>
            <p14:sldId id="264"/>
            <p14:sldId id="259"/>
            <p14:sldId id="260"/>
            <p14:sldId id="261"/>
            <p14:sldId id="262"/>
            <p14:sldId id="2147376378"/>
            <p14:sldId id="2147376379"/>
            <p14:sldId id="609"/>
            <p14:sldId id="2147376380"/>
            <p14:sldId id="611"/>
            <p14:sldId id="2147376382"/>
            <p14:sldId id="60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6CF554-B15C-4991-AB6D-108156F667EC}" v="39" dt="2026-10-02T19:26:22.3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6021" autoAdjust="0"/>
  </p:normalViewPr>
  <p:slideViewPr>
    <p:cSldViewPr snapToGrid="0">
      <p:cViewPr varScale="1">
        <p:scale>
          <a:sx n="95" d="100"/>
          <a:sy n="95" d="100"/>
        </p:scale>
        <p:origin x="115"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8921ED-7F35-4FBF-B33C-DEA2E749E110}" type="doc">
      <dgm:prSet loTypeId="urn:microsoft.com/office/officeart/2005/8/layout/hChevron3" loCatId="process" qsTypeId="urn:microsoft.com/office/officeart/2005/8/quickstyle/simple1#3" qsCatId="simple" csTypeId="urn:microsoft.com/office/officeart/2005/8/colors/colorful1#1" csCatId="colorful" phldr="1"/>
      <dgm:spPr/>
    </dgm:pt>
    <dgm:pt modelId="{592E86A9-2CBB-44B1-9563-B3A37AE46D76}">
      <dgm:prSet phldrT="[Text]"/>
      <dgm:spPr/>
      <dgm:t>
        <a:bodyPr/>
        <a:lstStyle/>
        <a:p>
          <a:pPr rtl="0"/>
          <a:r>
            <a:rPr lang="en-US">
              <a:latin typeface="Calibri Light" panose="020F0302020204030204"/>
            </a:rPr>
            <a:t>Project planning &amp; survey development</a:t>
          </a:r>
          <a:endParaRPr lang="en-US"/>
        </a:p>
      </dgm:t>
    </dgm:pt>
    <dgm:pt modelId="{596887C5-E13B-4EF6-870C-CD29EC9C0D84}" type="parTrans" cxnId="{00206DE0-66F9-442E-841D-A7DF3BB8FBC7}">
      <dgm:prSet/>
      <dgm:spPr/>
      <dgm:t>
        <a:bodyPr/>
        <a:lstStyle/>
        <a:p>
          <a:endParaRPr lang="en-US"/>
        </a:p>
      </dgm:t>
    </dgm:pt>
    <dgm:pt modelId="{89D609DB-1600-411C-9A21-2DF02FF2C7C7}" type="sibTrans" cxnId="{00206DE0-66F9-442E-841D-A7DF3BB8FBC7}">
      <dgm:prSet/>
      <dgm:spPr/>
      <dgm:t>
        <a:bodyPr/>
        <a:lstStyle/>
        <a:p>
          <a:endParaRPr lang="en-US"/>
        </a:p>
      </dgm:t>
    </dgm:pt>
    <dgm:pt modelId="{6BA2BBCB-C76D-422F-938F-0F3C0BCFE17D}">
      <dgm:prSet phldrT="[Text]"/>
      <dgm:spPr/>
      <dgm:t>
        <a:bodyPr/>
        <a:lstStyle/>
        <a:p>
          <a:pPr rtl="0"/>
          <a:r>
            <a:rPr lang="en-US">
              <a:latin typeface="Calibri Light" panose="020F0302020204030204"/>
            </a:rPr>
            <a:t>Launch IDC series AY 25/26</a:t>
          </a:r>
          <a:endParaRPr lang="en-US"/>
        </a:p>
      </dgm:t>
    </dgm:pt>
    <dgm:pt modelId="{B0CF4F10-DC12-4C57-91C0-5BAE1EED81A3}" type="parTrans" cxnId="{AA93D538-2773-4783-B45E-557431905F35}">
      <dgm:prSet/>
      <dgm:spPr/>
      <dgm:t>
        <a:bodyPr/>
        <a:lstStyle/>
        <a:p>
          <a:endParaRPr lang="en-US"/>
        </a:p>
      </dgm:t>
    </dgm:pt>
    <dgm:pt modelId="{EBADAC78-A4F3-4492-8488-C84CC331537B}" type="sibTrans" cxnId="{AA93D538-2773-4783-B45E-557431905F35}">
      <dgm:prSet/>
      <dgm:spPr/>
      <dgm:t>
        <a:bodyPr/>
        <a:lstStyle/>
        <a:p>
          <a:endParaRPr lang="en-US"/>
        </a:p>
      </dgm:t>
    </dgm:pt>
    <dgm:pt modelId="{A6CE1961-CD02-4759-B429-377D035A5509}">
      <dgm:prSet phldr="0"/>
      <dgm:spPr/>
      <dgm:t>
        <a:bodyPr/>
        <a:lstStyle/>
        <a:p>
          <a:pPr rtl="0"/>
          <a:r>
            <a:rPr lang="en-US">
              <a:latin typeface="Calibri Light" panose="020F0302020204030204"/>
            </a:rPr>
            <a:t>Launch resident surveys</a:t>
          </a:r>
        </a:p>
      </dgm:t>
    </dgm:pt>
    <dgm:pt modelId="{3621DD27-6CAF-4A68-BAC4-26F2CF08AA22}" type="parTrans" cxnId="{4E8A6D2F-1DC5-41B3-9974-4B6663FE4526}">
      <dgm:prSet/>
      <dgm:spPr/>
      <dgm:t>
        <a:bodyPr/>
        <a:lstStyle/>
        <a:p>
          <a:endParaRPr lang="en-US"/>
        </a:p>
      </dgm:t>
    </dgm:pt>
    <dgm:pt modelId="{A8AC94DD-F5F2-4A20-A34F-BD03C871DE8F}" type="sibTrans" cxnId="{4E8A6D2F-1DC5-41B3-9974-4B6663FE4526}">
      <dgm:prSet/>
      <dgm:spPr/>
      <dgm:t>
        <a:bodyPr/>
        <a:lstStyle/>
        <a:p>
          <a:endParaRPr lang="en-US"/>
        </a:p>
      </dgm:t>
    </dgm:pt>
    <dgm:pt modelId="{E5BABC65-A89D-429A-BE0A-D74B440E1351}">
      <dgm:prSet phldrT="[Text]" phldr="0"/>
      <dgm:spPr/>
      <dgm:t>
        <a:bodyPr/>
        <a:lstStyle/>
        <a:p>
          <a:pPr rtl="0"/>
          <a:r>
            <a:rPr lang="en-US">
              <a:latin typeface="Calibri Light" panose="020F0302020204030204"/>
            </a:rPr>
            <a:t>Mid-point data review</a:t>
          </a:r>
          <a:endParaRPr lang="en-US"/>
        </a:p>
      </dgm:t>
    </dgm:pt>
    <dgm:pt modelId="{756831AC-CA93-4E67-89F5-B912F8E4D90C}" type="parTrans" cxnId="{C16A11CE-6DE4-43A4-9453-80523D9D3975}">
      <dgm:prSet/>
      <dgm:spPr/>
    </dgm:pt>
    <dgm:pt modelId="{1DBF4C21-821E-4399-8C9E-40568262B9F0}" type="sibTrans" cxnId="{C16A11CE-6DE4-43A4-9453-80523D9D3975}">
      <dgm:prSet/>
      <dgm:spPr/>
    </dgm:pt>
    <dgm:pt modelId="{2FCDF6C2-64C3-4D8D-A352-6050BA487161}">
      <dgm:prSet phldrT="[Text]" phldr="0"/>
      <dgm:spPr/>
      <dgm:t>
        <a:bodyPr/>
        <a:lstStyle/>
        <a:p>
          <a:pPr rtl="0"/>
          <a:r>
            <a:rPr lang="en-US">
              <a:latin typeface="Calibri Light" panose="020F0302020204030204"/>
            </a:rPr>
            <a:t>Launch IDC series AY 26/27</a:t>
          </a:r>
        </a:p>
      </dgm:t>
    </dgm:pt>
    <dgm:pt modelId="{83564DF6-C781-414B-9288-AB530856DB1B}" type="parTrans" cxnId="{2BF6E867-AFE0-4B44-B5B6-81F279B552CC}">
      <dgm:prSet/>
      <dgm:spPr/>
    </dgm:pt>
    <dgm:pt modelId="{7335FF4D-1CA1-48CB-ABAA-3C3A962FE237}" type="sibTrans" cxnId="{2BF6E867-AFE0-4B44-B5B6-81F279B552CC}">
      <dgm:prSet/>
      <dgm:spPr/>
    </dgm:pt>
    <dgm:pt modelId="{D8C8591D-C2E4-499D-83D7-88954AC3D78A}" type="pres">
      <dgm:prSet presAssocID="{318921ED-7F35-4FBF-B33C-DEA2E749E110}" presName="Name0" presStyleCnt="0">
        <dgm:presLayoutVars>
          <dgm:dir/>
          <dgm:resizeHandles val="exact"/>
        </dgm:presLayoutVars>
      </dgm:prSet>
      <dgm:spPr/>
    </dgm:pt>
    <dgm:pt modelId="{2DF65879-6020-488F-BBD7-CA1643CC3FF9}" type="pres">
      <dgm:prSet presAssocID="{592E86A9-2CBB-44B1-9563-B3A37AE46D76}" presName="parTxOnly" presStyleLbl="node1" presStyleIdx="0" presStyleCnt="5">
        <dgm:presLayoutVars>
          <dgm:bulletEnabled val="1"/>
        </dgm:presLayoutVars>
      </dgm:prSet>
      <dgm:spPr/>
    </dgm:pt>
    <dgm:pt modelId="{414EAA84-D8D5-4AE9-81A3-0ADE3A5D42D5}" type="pres">
      <dgm:prSet presAssocID="{89D609DB-1600-411C-9A21-2DF02FF2C7C7}" presName="parSpace" presStyleCnt="0"/>
      <dgm:spPr/>
    </dgm:pt>
    <dgm:pt modelId="{26D12B9D-1DEC-4E93-BB36-9ECA3C597372}" type="pres">
      <dgm:prSet presAssocID="{6BA2BBCB-C76D-422F-938F-0F3C0BCFE17D}" presName="parTxOnly" presStyleLbl="node1" presStyleIdx="1" presStyleCnt="5">
        <dgm:presLayoutVars>
          <dgm:bulletEnabled val="1"/>
        </dgm:presLayoutVars>
      </dgm:prSet>
      <dgm:spPr/>
    </dgm:pt>
    <dgm:pt modelId="{069A3744-6DE5-4968-8213-94081DFC9C76}" type="pres">
      <dgm:prSet presAssocID="{EBADAC78-A4F3-4492-8488-C84CC331537B}" presName="parSpace" presStyleCnt="0"/>
      <dgm:spPr/>
    </dgm:pt>
    <dgm:pt modelId="{97463386-2516-447D-95FC-9D8FBBED914E}" type="pres">
      <dgm:prSet presAssocID="{A6CE1961-CD02-4759-B429-377D035A5509}" presName="parTxOnly" presStyleLbl="node1" presStyleIdx="2" presStyleCnt="5">
        <dgm:presLayoutVars>
          <dgm:bulletEnabled val="1"/>
        </dgm:presLayoutVars>
      </dgm:prSet>
      <dgm:spPr/>
    </dgm:pt>
    <dgm:pt modelId="{4D4C3632-03BB-4DB7-AD0B-17A084A001BD}" type="pres">
      <dgm:prSet presAssocID="{A8AC94DD-F5F2-4A20-A34F-BD03C871DE8F}" presName="parSpace" presStyleCnt="0"/>
      <dgm:spPr/>
    </dgm:pt>
    <dgm:pt modelId="{3B5DA0AA-9CD7-48C8-BEC3-AB8A20A81DC7}" type="pres">
      <dgm:prSet presAssocID="{E5BABC65-A89D-429A-BE0A-D74B440E1351}" presName="parTxOnly" presStyleLbl="node1" presStyleIdx="3" presStyleCnt="5">
        <dgm:presLayoutVars>
          <dgm:bulletEnabled val="1"/>
        </dgm:presLayoutVars>
      </dgm:prSet>
      <dgm:spPr/>
    </dgm:pt>
    <dgm:pt modelId="{BCD92F30-AEFB-4CF5-9D93-9514650724FC}" type="pres">
      <dgm:prSet presAssocID="{1DBF4C21-821E-4399-8C9E-40568262B9F0}" presName="parSpace" presStyleCnt="0"/>
      <dgm:spPr/>
    </dgm:pt>
    <dgm:pt modelId="{6D46221F-EB46-4AFE-8A88-D28FB6597EC3}" type="pres">
      <dgm:prSet presAssocID="{2FCDF6C2-64C3-4D8D-A352-6050BA487161}" presName="parTxOnly" presStyleLbl="node1" presStyleIdx="4" presStyleCnt="5">
        <dgm:presLayoutVars>
          <dgm:bulletEnabled val="1"/>
        </dgm:presLayoutVars>
      </dgm:prSet>
      <dgm:spPr/>
    </dgm:pt>
  </dgm:ptLst>
  <dgm:cxnLst>
    <dgm:cxn modelId="{84EE610F-6646-4C87-8ABB-F8F462C8DE9A}" type="presOf" srcId="{592E86A9-2CBB-44B1-9563-B3A37AE46D76}" destId="{2DF65879-6020-488F-BBD7-CA1643CC3FF9}" srcOrd="0" destOrd="0" presId="urn:microsoft.com/office/officeart/2005/8/layout/hChevron3"/>
    <dgm:cxn modelId="{01CAE528-65EF-4FAA-BEC5-FB8546FF8168}" type="presOf" srcId="{E5BABC65-A89D-429A-BE0A-D74B440E1351}" destId="{3B5DA0AA-9CD7-48C8-BEC3-AB8A20A81DC7}" srcOrd="0" destOrd="0" presId="urn:microsoft.com/office/officeart/2005/8/layout/hChevron3"/>
    <dgm:cxn modelId="{4E8A6D2F-1DC5-41B3-9974-4B6663FE4526}" srcId="{318921ED-7F35-4FBF-B33C-DEA2E749E110}" destId="{A6CE1961-CD02-4759-B429-377D035A5509}" srcOrd="2" destOrd="0" parTransId="{3621DD27-6CAF-4A68-BAC4-26F2CF08AA22}" sibTransId="{A8AC94DD-F5F2-4A20-A34F-BD03C871DE8F}"/>
    <dgm:cxn modelId="{AA93D538-2773-4783-B45E-557431905F35}" srcId="{318921ED-7F35-4FBF-B33C-DEA2E749E110}" destId="{6BA2BBCB-C76D-422F-938F-0F3C0BCFE17D}" srcOrd="1" destOrd="0" parTransId="{B0CF4F10-DC12-4C57-91C0-5BAE1EED81A3}" sibTransId="{EBADAC78-A4F3-4492-8488-C84CC331537B}"/>
    <dgm:cxn modelId="{2BF6E867-AFE0-4B44-B5B6-81F279B552CC}" srcId="{318921ED-7F35-4FBF-B33C-DEA2E749E110}" destId="{2FCDF6C2-64C3-4D8D-A352-6050BA487161}" srcOrd="4" destOrd="0" parTransId="{83564DF6-C781-414B-9288-AB530856DB1B}" sibTransId="{7335FF4D-1CA1-48CB-ABAA-3C3A962FE237}"/>
    <dgm:cxn modelId="{BA1AC17D-FF44-4E0D-99C2-9EBB3054A44F}" type="presOf" srcId="{A6CE1961-CD02-4759-B429-377D035A5509}" destId="{97463386-2516-447D-95FC-9D8FBBED914E}" srcOrd="0" destOrd="0" presId="urn:microsoft.com/office/officeart/2005/8/layout/hChevron3"/>
    <dgm:cxn modelId="{40E27984-A930-4456-8D9E-E2A3702F7371}" type="presOf" srcId="{2FCDF6C2-64C3-4D8D-A352-6050BA487161}" destId="{6D46221F-EB46-4AFE-8A88-D28FB6597EC3}" srcOrd="0" destOrd="0" presId="urn:microsoft.com/office/officeart/2005/8/layout/hChevron3"/>
    <dgm:cxn modelId="{E14F138F-869A-4F67-8D54-1994B257E366}" type="presOf" srcId="{318921ED-7F35-4FBF-B33C-DEA2E749E110}" destId="{D8C8591D-C2E4-499D-83D7-88954AC3D78A}" srcOrd="0" destOrd="0" presId="urn:microsoft.com/office/officeart/2005/8/layout/hChevron3"/>
    <dgm:cxn modelId="{25D4DBBD-DFE3-41A9-8E99-7581D5CEAAD6}" type="presOf" srcId="{6BA2BBCB-C76D-422F-938F-0F3C0BCFE17D}" destId="{26D12B9D-1DEC-4E93-BB36-9ECA3C597372}" srcOrd="0" destOrd="0" presId="urn:microsoft.com/office/officeart/2005/8/layout/hChevron3"/>
    <dgm:cxn modelId="{C16A11CE-6DE4-43A4-9453-80523D9D3975}" srcId="{318921ED-7F35-4FBF-B33C-DEA2E749E110}" destId="{E5BABC65-A89D-429A-BE0A-D74B440E1351}" srcOrd="3" destOrd="0" parTransId="{756831AC-CA93-4E67-89F5-B912F8E4D90C}" sibTransId="{1DBF4C21-821E-4399-8C9E-40568262B9F0}"/>
    <dgm:cxn modelId="{00206DE0-66F9-442E-841D-A7DF3BB8FBC7}" srcId="{318921ED-7F35-4FBF-B33C-DEA2E749E110}" destId="{592E86A9-2CBB-44B1-9563-B3A37AE46D76}" srcOrd="0" destOrd="0" parTransId="{596887C5-E13B-4EF6-870C-CD29EC9C0D84}" sibTransId="{89D609DB-1600-411C-9A21-2DF02FF2C7C7}"/>
    <dgm:cxn modelId="{1E54D53B-6338-48B4-BDFA-83DAD8036FBA}" type="presParOf" srcId="{D8C8591D-C2E4-499D-83D7-88954AC3D78A}" destId="{2DF65879-6020-488F-BBD7-CA1643CC3FF9}" srcOrd="0" destOrd="0" presId="urn:microsoft.com/office/officeart/2005/8/layout/hChevron3"/>
    <dgm:cxn modelId="{47FA665B-3740-4477-B766-C39DAA56A518}" type="presParOf" srcId="{D8C8591D-C2E4-499D-83D7-88954AC3D78A}" destId="{414EAA84-D8D5-4AE9-81A3-0ADE3A5D42D5}" srcOrd="1" destOrd="0" presId="urn:microsoft.com/office/officeart/2005/8/layout/hChevron3"/>
    <dgm:cxn modelId="{330103DE-8832-4126-AC92-8E3E356F2ED7}" type="presParOf" srcId="{D8C8591D-C2E4-499D-83D7-88954AC3D78A}" destId="{26D12B9D-1DEC-4E93-BB36-9ECA3C597372}" srcOrd="2" destOrd="0" presId="urn:microsoft.com/office/officeart/2005/8/layout/hChevron3"/>
    <dgm:cxn modelId="{43A31C81-8BC4-4530-A27A-33EAFE75271D}" type="presParOf" srcId="{D8C8591D-C2E4-499D-83D7-88954AC3D78A}" destId="{069A3744-6DE5-4968-8213-94081DFC9C76}" srcOrd="3" destOrd="0" presId="urn:microsoft.com/office/officeart/2005/8/layout/hChevron3"/>
    <dgm:cxn modelId="{B1E07251-983A-46C2-B6DB-A0BADE0EE8D6}" type="presParOf" srcId="{D8C8591D-C2E4-499D-83D7-88954AC3D78A}" destId="{97463386-2516-447D-95FC-9D8FBBED914E}" srcOrd="4" destOrd="0" presId="urn:microsoft.com/office/officeart/2005/8/layout/hChevron3"/>
    <dgm:cxn modelId="{514062CA-8115-449F-8844-91644F0F2E7D}" type="presParOf" srcId="{D8C8591D-C2E4-499D-83D7-88954AC3D78A}" destId="{4D4C3632-03BB-4DB7-AD0B-17A084A001BD}" srcOrd="5" destOrd="0" presId="urn:microsoft.com/office/officeart/2005/8/layout/hChevron3"/>
    <dgm:cxn modelId="{18BFAA37-3B6C-480E-A87E-ECF2C6D1F440}" type="presParOf" srcId="{D8C8591D-C2E4-499D-83D7-88954AC3D78A}" destId="{3B5DA0AA-9CD7-48C8-BEC3-AB8A20A81DC7}" srcOrd="6" destOrd="0" presId="urn:microsoft.com/office/officeart/2005/8/layout/hChevron3"/>
    <dgm:cxn modelId="{8467E31E-E74E-44F7-BEA9-DBF31176613A}" type="presParOf" srcId="{D8C8591D-C2E4-499D-83D7-88954AC3D78A}" destId="{BCD92F30-AEFB-4CF5-9D93-9514650724FC}" srcOrd="7" destOrd="0" presId="urn:microsoft.com/office/officeart/2005/8/layout/hChevron3"/>
    <dgm:cxn modelId="{B4F16FA5-F747-4875-9A4C-07C9BF623D27}" type="presParOf" srcId="{D8C8591D-C2E4-499D-83D7-88954AC3D78A}" destId="{6D46221F-EB46-4AFE-8A88-D28FB6597EC3}" srcOrd="8"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BF9B52-FC7E-4581-8EA5-6C8FB9B9E6DF}" type="doc">
      <dgm:prSet loTypeId="urn:microsoft.com/office/officeart/2011/layout/CircleProcess" loCatId="process" qsTypeId="urn:microsoft.com/office/officeart/2005/8/quickstyle/simple1#4" qsCatId="simple" csTypeId="urn:microsoft.com/office/officeart/2005/8/colors/colorful1#2" csCatId="colorful" phldr="1"/>
      <dgm:spPr/>
      <dgm:t>
        <a:bodyPr/>
        <a:lstStyle/>
        <a:p>
          <a:endParaRPr lang="en-US"/>
        </a:p>
      </dgm:t>
    </dgm:pt>
    <dgm:pt modelId="{6352EDBF-90B1-466B-B720-951A0E955EDA}">
      <dgm:prSet phldrT="[Text]"/>
      <dgm:spPr/>
      <dgm:t>
        <a:bodyPr/>
        <a:lstStyle/>
        <a:p>
          <a:pPr rtl="0"/>
          <a:r>
            <a:rPr lang="en-US" dirty="0">
              <a:latin typeface="Calibri Light" panose="020F0302020204030204"/>
            </a:rPr>
            <a:t>Baseline</a:t>
          </a:r>
          <a:r>
            <a:rPr lang="en-US" dirty="0"/>
            <a:t> </a:t>
          </a:r>
          <a:r>
            <a:rPr lang="en-US" dirty="0">
              <a:latin typeface="Calibri Light" panose="020F0302020204030204"/>
            </a:rPr>
            <a:t>survey collection, finalizing IDC curriculum </a:t>
          </a:r>
          <a:r>
            <a:rPr lang="en-US" dirty="0"/>
            <a:t>&amp;</a:t>
          </a:r>
          <a:r>
            <a:rPr lang="en-US" dirty="0">
              <a:latin typeface="Calibri Light" panose="020F0302020204030204"/>
            </a:rPr>
            <a:t> </a:t>
          </a:r>
          <a:r>
            <a:rPr lang="en-US" dirty="0"/>
            <a:t> curriculum &amp; survey questions</a:t>
          </a:r>
        </a:p>
      </dgm:t>
    </dgm:pt>
    <dgm:pt modelId="{CA143901-6064-4CDB-AB89-7DB3EAB49704}" type="parTrans" cxnId="{8F32E342-BE35-4056-9CED-45294AECC909}">
      <dgm:prSet/>
      <dgm:spPr/>
      <dgm:t>
        <a:bodyPr/>
        <a:lstStyle/>
        <a:p>
          <a:endParaRPr lang="en-US"/>
        </a:p>
      </dgm:t>
    </dgm:pt>
    <dgm:pt modelId="{0EE89801-7BFD-4693-8D6D-65921B8B7850}" type="sibTrans" cxnId="{8F32E342-BE35-4056-9CED-45294AECC909}">
      <dgm:prSet/>
      <dgm:spPr/>
      <dgm:t>
        <a:bodyPr/>
        <a:lstStyle/>
        <a:p>
          <a:endParaRPr lang="en-US"/>
        </a:p>
      </dgm:t>
    </dgm:pt>
    <dgm:pt modelId="{CE371419-3875-4536-96CD-7C1085ACA4C6}">
      <dgm:prSet phldrT="[Text]"/>
      <dgm:spPr/>
      <dgm:t>
        <a:bodyPr/>
        <a:lstStyle/>
        <a:p>
          <a:r>
            <a:rPr lang="en-US" dirty="0"/>
            <a:t>IDC 9/19/25      “You vs. Doctor You: Reconciling who you are with the physician you are becoming”</a:t>
          </a:r>
        </a:p>
      </dgm:t>
    </dgm:pt>
    <dgm:pt modelId="{3C81E01C-627E-4863-89F6-9D7C3CD5A387}" type="parTrans" cxnId="{21F432B0-75C4-4F59-B1BD-3ED466D83CF7}">
      <dgm:prSet/>
      <dgm:spPr/>
      <dgm:t>
        <a:bodyPr/>
        <a:lstStyle/>
        <a:p>
          <a:endParaRPr lang="en-US"/>
        </a:p>
      </dgm:t>
    </dgm:pt>
    <dgm:pt modelId="{1F3AC2D2-75D0-4AEE-8DE0-8E99D9291391}" type="sibTrans" cxnId="{21F432B0-75C4-4F59-B1BD-3ED466D83CF7}">
      <dgm:prSet/>
      <dgm:spPr/>
      <dgm:t>
        <a:bodyPr/>
        <a:lstStyle/>
        <a:p>
          <a:endParaRPr lang="en-US"/>
        </a:p>
      </dgm:t>
    </dgm:pt>
    <dgm:pt modelId="{B978B6C5-66A2-4A22-A66F-9BBFC237E681}">
      <dgm:prSet phldrT="[Text]"/>
      <dgm:spPr/>
      <dgm:t>
        <a:bodyPr/>
        <a:lstStyle/>
        <a:p>
          <a:r>
            <a:rPr lang="en-US" dirty="0"/>
            <a:t>IDC 12/12/25 “Level Up Your Communication: skills for effective interdisciplinary teamwork”</a:t>
          </a:r>
        </a:p>
      </dgm:t>
    </dgm:pt>
    <dgm:pt modelId="{21C86FDC-F6DE-4607-A5C6-02BA40F07B2F}" type="parTrans" cxnId="{8C8794DE-6CDD-492C-8C70-031757D850C0}">
      <dgm:prSet/>
      <dgm:spPr/>
      <dgm:t>
        <a:bodyPr/>
        <a:lstStyle/>
        <a:p>
          <a:endParaRPr lang="en-US"/>
        </a:p>
      </dgm:t>
    </dgm:pt>
    <dgm:pt modelId="{CF076F72-5805-40D0-8999-9BE0B82AF0C5}" type="sibTrans" cxnId="{8C8794DE-6CDD-492C-8C70-031757D850C0}">
      <dgm:prSet/>
      <dgm:spPr/>
      <dgm:t>
        <a:bodyPr/>
        <a:lstStyle/>
        <a:p>
          <a:endParaRPr lang="en-US"/>
        </a:p>
      </dgm:t>
    </dgm:pt>
    <dgm:pt modelId="{5B88BBA3-22D6-43A5-B3A9-45BFD5B235CA}">
      <dgm:prSet phldr="0"/>
      <dgm:spPr/>
      <dgm:t>
        <a:bodyPr/>
        <a:lstStyle/>
        <a:p>
          <a:pPr rtl="0"/>
          <a:r>
            <a:rPr lang="en-US" dirty="0">
              <a:latin typeface="Calibri Light" panose="020F0302020204030204"/>
            </a:rPr>
            <a:t>IDC 3/6/26 "Building Fortitude in Residency"</a:t>
          </a:r>
        </a:p>
      </dgm:t>
    </dgm:pt>
    <dgm:pt modelId="{B75B323F-D3CF-434A-ACAF-697AF069C8B9}" type="parTrans" cxnId="{4EF585AA-2C46-4FFD-A8C0-5A6DF0504358}">
      <dgm:prSet/>
      <dgm:spPr/>
      <dgm:t>
        <a:bodyPr/>
        <a:lstStyle/>
        <a:p>
          <a:endParaRPr lang="en-US"/>
        </a:p>
      </dgm:t>
    </dgm:pt>
    <dgm:pt modelId="{279D04BC-3C21-4FDE-AD37-F91725E9BD37}" type="sibTrans" cxnId="{4EF585AA-2C46-4FFD-A8C0-5A6DF0504358}">
      <dgm:prSet/>
      <dgm:spPr/>
      <dgm:t>
        <a:bodyPr/>
        <a:lstStyle/>
        <a:p>
          <a:endParaRPr lang="en-US"/>
        </a:p>
      </dgm:t>
    </dgm:pt>
    <dgm:pt modelId="{C47DA887-3C07-449F-B10C-CD4F5A626575}">
      <dgm:prSet phldrT="[Text]" phldr="0"/>
      <dgm:spPr/>
      <dgm:t>
        <a:bodyPr/>
        <a:lstStyle/>
        <a:p>
          <a:pPr rtl="0"/>
          <a:r>
            <a:rPr lang="en-US" dirty="0">
              <a:latin typeface="Calibri Light" panose="020F0302020204030204"/>
            </a:rPr>
            <a:t>IDC 5/1/26     "Legal and Financial Wellness"</a:t>
          </a:r>
        </a:p>
      </dgm:t>
    </dgm:pt>
    <dgm:pt modelId="{E61783B3-D472-49BD-8018-72D59CAE1366}" type="parTrans" cxnId="{42CEF4F1-810E-43D0-BA7B-28152FB8282C}">
      <dgm:prSet/>
      <dgm:spPr/>
    </dgm:pt>
    <dgm:pt modelId="{F83AE996-6452-4C53-AF1A-55C39B922281}" type="sibTrans" cxnId="{42CEF4F1-810E-43D0-BA7B-28152FB8282C}">
      <dgm:prSet/>
      <dgm:spPr/>
    </dgm:pt>
    <dgm:pt modelId="{F1B4B7D0-2F31-4A19-96A4-CEBBEA20CFE6}">
      <dgm:prSet phldrT="[Text]" phldr="0"/>
      <dgm:spPr/>
      <dgm:t>
        <a:bodyPr/>
        <a:lstStyle/>
        <a:p>
          <a:pPr rtl="0"/>
          <a:r>
            <a:rPr lang="en-US" dirty="0">
              <a:latin typeface="Calibri Light" panose="020F0302020204030204"/>
            </a:rPr>
            <a:t>IDC 10/14/26 "You vs. Doctor You 2.0: Navigating the Clinical Ecosystem"</a:t>
          </a:r>
        </a:p>
      </dgm:t>
    </dgm:pt>
    <dgm:pt modelId="{EB5DC1DA-334E-421D-8162-FF9034D1E611}" type="parTrans" cxnId="{9C414F4E-8181-4213-8520-11DA8653C9BB}">
      <dgm:prSet/>
      <dgm:spPr/>
    </dgm:pt>
    <dgm:pt modelId="{38B7741B-9497-4220-89A2-B6EFD47AB823}" type="sibTrans" cxnId="{9C414F4E-8181-4213-8520-11DA8653C9BB}">
      <dgm:prSet/>
      <dgm:spPr/>
    </dgm:pt>
    <dgm:pt modelId="{CAE377EF-3CD7-493A-8AAD-B32DFDD173F3}" type="pres">
      <dgm:prSet presAssocID="{87BF9B52-FC7E-4581-8EA5-6C8FB9B9E6DF}" presName="Name0" presStyleCnt="0">
        <dgm:presLayoutVars>
          <dgm:chMax val="11"/>
          <dgm:chPref val="11"/>
          <dgm:dir/>
          <dgm:resizeHandles/>
        </dgm:presLayoutVars>
      </dgm:prSet>
      <dgm:spPr/>
    </dgm:pt>
    <dgm:pt modelId="{CBFA345E-3B6F-4F5C-97F5-91CF8E928381}" type="pres">
      <dgm:prSet presAssocID="{F1B4B7D0-2F31-4A19-96A4-CEBBEA20CFE6}" presName="Accent6" presStyleCnt="0"/>
      <dgm:spPr/>
    </dgm:pt>
    <dgm:pt modelId="{FBD15F5C-95F0-4DA8-800F-15A36253CD47}" type="pres">
      <dgm:prSet presAssocID="{F1B4B7D0-2F31-4A19-96A4-CEBBEA20CFE6}" presName="Accent" presStyleLbl="node1" presStyleIdx="0" presStyleCnt="6"/>
      <dgm:spPr/>
    </dgm:pt>
    <dgm:pt modelId="{3D6332F5-82BE-43CB-8054-214C89B50BC0}" type="pres">
      <dgm:prSet presAssocID="{F1B4B7D0-2F31-4A19-96A4-CEBBEA20CFE6}" presName="ParentBackground6" presStyleCnt="0"/>
      <dgm:spPr/>
    </dgm:pt>
    <dgm:pt modelId="{BBEBC113-9017-43AF-A6F4-FCA281C90116}" type="pres">
      <dgm:prSet presAssocID="{F1B4B7D0-2F31-4A19-96A4-CEBBEA20CFE6}" presName="ParentBackground" presStyleLbl="fgAcc1" presStyleIdx="0" presStyleCnt="6"/>
      <dgm:spPr/>
    </dgm:pt>
    <dgm:pt modelId="{355906BA-4069-4129-BF59-08E4B363967B}" type="pres">
      <dgm:prSet presAssocID="{F1B4B7D0-2F31-4A19-96A4-CEBBEA20CFE6}" presName="Parent6" presStyleLbl="revTx" presStyleIdx="0" presStyleCnt="0">
        <dgm:presLayoutVars>
          <dgm:chMax val="1"/>
          <dgm:chPref val="1"/>
          <dgm:bulletEnabled val="1"/>
        </dgm:presLayoutVars>
      </dgm:prSet>
      <dgm:spPr/>
    </dgm:pt>
    <dgm:pt modelId="{FA2B842B-FCAC-4800-A074-D39C0A4835CA}" type="pres">
      <dgm:prSet presAssocID="{C47DA887-3C07-449F-B10C-CD4F5A626575}" presName="Accent5" presStyleCnt="0"/>
      <dgm:spPr/>
    </dgm:pt>
    <dgm:pt modelId="{E4A1F77F-81C4-47D7-8FE3-D88D0B177011}" type="pres">
      <dgm:prSet presAssocID="{C47DA887-3C07-449F-B10C-CD4F5A626575}" presName="Accent" presStyleLbl="node1" presStyleIdx="1" presStyleCnt="6"/>
      <dgm:spPr/>
    </dgm:pt>
    <dgm:pt modelId="{7F4D44BE-62A3-445F-8A4F-6EDCF52B6EFF}" type="pres">
      <dgm:prSet presAssocID="{C47DA887-3C07-449F-B10C-CD4F5A626575}" presName="ParentBackground5" presStyleCnt="0"/>
      <dgm:spPr/>
    </dgm:pt>
    <dgm:pt modelId="{87B7C29A-CE6F-4936-931C-8974AD9852BB}" type="pres">
      <dgm:prSet presAssocID="{C47DA887-3C07-449F-B10C-CD4F5A626575}" presName="ParentBackground" presStyleLbl="fgAcc1" presStyleIdx="1" presStyleCnt="6"/>
      <dgm:spPr/>
    </dgm:pt>
    <dgm:pt modelId="{2D7A1318-64A4-4308-B19C-486A73CA1F72}" type="pres">
      <dgm:prSet presAssocID="{C47DA887-3C07-449F-B10C-CD4F5A626575}" presName="Parent5" presStyleLbl="revTx" presStyleIdx="0" presStyleCnt="0">
        <dgm:presLayoutVars>
          <dgm:chMax val="1"/>
          <dgm:chPref val="1"/>
          <dgm:bulletEnabled val="1"/>
        </dgm:presLayoutVars>
      </dgm:prSet>
      <dgm:spPr/>
    </dgm:pt>
    <dgm:pt modelId="{102DA645-BE01-48AF-99CB-796472E6F633}" type="pres">
      <dgm:prSet presAssocID="{5B88BBA3-22D6-43A5-B3A9-45BFD5B235CA}" presName="Accent4" presStyleCnt="0"/>
      <dgm:spPr/>
    </dgm:pt>
    <dgm:pt modelId="{4B88F212-7628-4C3A-8E55-4F1DA1855C0A}" type="pres">
      <dgm:prSet presAssocID="{5B88BBA3-22D6-43A5-B3A9-45BFD5B235CA}" presName="Accent" presStyleLbl="node1" presStyleIdx="2" presStyleCnt="6"/>
      <dgm:spPr/>
    </dgm:pt>
    <dgm:pt modelId="{341AB4FB-FA9D-43A4-BBCF-9F5FD89AB68E}" type="pres">
      <dgm:prSet presAssocID="{5B88BBA3-22D6-43A5-B3A9-45BFD5B235CA}" presName="ParentBackground4" presStyleCnt="0"/>
      <dgm:spPr/>
    </dgm:pt>
    <dgm:pt modelId="{D0B452CC-3A7C-472F-98B0-1CBFF09A9DD6}" type="pres">
      <dgm:prSet presAssocID="{5B88BBA3-22D6-43A5-B3A9-45BFD5B235CA}" presName="ParentBackground" presStyleLbl="fgAcc1" presStyleIdx="2" presStyleCnt="6"/>
      <dgm:spPr/>
    </dgm:pt>
    <dgm:pt modelId="{E4AFA354-BDC7-4F60-A8DC-C0C8ED23F07E}" type="pres">
      <dgm:prSet presAssocID="{5B88BBA3-22D6-43A5-B3A9-45BFD5B235CA}" presName="Parent4" presStyleLbl="revTx" presStyleIdx="0" presStyleCnt="0">
        <dgm:presLayoutVars>
          <dgm:chMax val="1"/>
          <dgm:chPref val="1"/>
          <dgm:bulletEnabled val="1"/>
        </dgm:presLayoutVars>
      </dgm:prSet>
      <dgm:spPr/>
    </dgm:pt>
    <dgm:pt modelId="{5CB35227-C88D-4719-A1CB-750A7318F046}" type="pres">
      <dgm:prSet presAssocID="{B978B6C5-66A2-4A22-A66F-9BBFC237E681}" presName="Accent3" presStyleCnt="0"/>
      <dgm:spPr/>
    </dgm:pt>
    <dgm:pt modelId="{DEFE2F00-93F3-419E-A7BF-5159F1C6F1EA}" type="pres">
      <dgm:prSet presAssocID="{B978B6C5-66A2-4A22-A66F-9BBFC237E681}" presName="Accent" presStyleLbl="node1" presStyleIdx="3" presStyleCnt="6"/>
      <dgm:spPr>
        <a:solidFill>
          <a:schemeClr val="accent6"/>
        </a:solidFill>
      </dgm:spPr>
    </dgm:pt>
    <dgm:pt modelId="{51233674-AAAC-4068-A0B3-5CFA03C77A63}" type="pres">
      <dgm:prSet presAssocID="{B978B6C5-66A2-4A22-A66F-9BBFC237E681}" presName="ParentBackground3" presStyleCnt="0"/>
      <dgm:spPr/>
    </dgm:pt>
    <dgm:pt modelId="{906D0442-8859-42EC-B447-59CA8B409D2B}" type="pres">
      <dgm:prSet presAssocID="{B978B6C5-66A2-4A22-A66F-9BBFC237E681}" presName="ParentBackground" presStyleLbl="fgAcc1" presStyleIdx="3" presStyleCnt="6"/>
      <dgm:spPr/>
    </dgm:pt>
    <dgm:pt modelId="{4D77DF62-51FA-412E-9D10-2083C374426B}" type="pres">
      <dgm:prSet presAssocID="{B978B6C5-66A2-4A22-A66F-9BBFC237E681}" presName="Parent3" presStyleLbl="revTx" presStyleIdx="0" presStyleCnt="0">
        <dgm:presLayoutVars>
          <dgm:chMax val="1"/>
          <dgm:chPref val="1"/>
          <dgm:bulletEnabled val="1"/>
        </dgm:presLayoutVars>
      </dgm:prSet>
      <dgm:spPr/>
    </dgm:pt>
    <dgm:pt modelId="{ACE60048-6E61-4B84-BB8D-3E630A520393}" type="pres">
      <dgm:prSet presAssocID="{CE371419-3875-4536-96CD-7C1085ACA4C6}" presName="Accent2" presStyleCnt="0"/>
      <dgm:spPr/>
    </dgm:pt>
    <dgm:pt modelId="{3F83F376-55CA-4CCB-AC02-A7351362B52B}" type="pres">
      <dgm:prSet presAssocID="{CE371419-3875-4536-96CD-7C1085ACA4C6}" presName="Accent" presStyleLbl="node1" presStyleIdx="4" presStyleCnt="6"/>
      <dgm:spPr/>
    </dgm:pt>
    <dgm:pt modelId="{5953E8C8-6FEA-4C6E-8579-619B38124C14}" type="pres">
      <dgm:prSet presAssocID="{CE371419-3875-4536-96CD-7C1085ACA4C6}" presName="ParentBackground2" presStyleCnt="0"/>
      <dgm:spPr/>
    </dgm:pt>
    <dgm:pt modelId="{5B627EC1-A4F6-43F4-9175-AD4D4E040863}" type="pres">
      <dgm:prSet presAssocID="{CE371419-3875-4536-96CD-7C1085ACA4C6}" presName="ParentBackground" presStyleLbl="fgAcc1" presStyleIdx="4" presStyleCnt="6"/>
      <dgm:spPr/>
    </dgm:pt>
    <dgm:pt modelId="{2A3BCE6C-7E56-4497-BFCA-DBDE1D087090}" type="pres">
      <dgm:prSet presAssocID="{CE371419-3875-4536-96CD-7C1085ACA4C6}" presName="Parent2" presStyleLbl="revTx" presStyleIdx="0" presStyleCnt="0">
        <dgm:presLayoutVars>
          <dgm:chMax val="1"/>
          <dgm:chPref val="1"/>
          <dgm:bulletEnabled val="1"/>
        </dgm:presLayoutVars>
      </dgm:prSet>
      <dgm:spPr/>
    </dgm:pt>
    <dgm:pt modelId="{6BD76E34-DBA1-4CB9-BAD8-E7ACAC56F8F4}" type="pres">
      <dgm:prSet presAssocID="{6352EDBF-90B1-466B-B720-951A0E955EDA}" presName="Accent1" presStyleCnt="0"/>
      <dgm:spPr/>
    </dgm:pt>
    <dgm:pt modelId="{C6A3BAFE-EC4C-498D-ADFE-D65DF17475D2}" type="pres">
      <dgm:prSet presAssocID="{6352EDBF-90B1-466B-B720-951A0E955EDA}" presName="Accent" presStyleLbl="node1" presStyleIdx="5" presStyleCnt="6"/>
      <dgm:spPr/>
    </dgm:pt>
    <dgm:pt modelId="{BFAD9054-78B3-4180-B169-0BB744271AA0}" type="pres">
      <dgm:prSet presAssocID="{6352EDBF-90B1-466B-B720-951A0E955EDA}" presName="ParentBackground1" presStyleCnt="0"/>
      <dgm:spPr/>
    </dgm:pt>
    <dgm:pt modelId="{70985CCA-470E-4FC4-870E-CCBBA165C898}" type="pres">
      <dgm:prSet presAssocID="{6352EDBF-90B1-466B-B720-951A0E955EDA}" presName="ParentBackground" presStyleLbl="fgAcc1" presStyleIdx="5" presStyleCnt="6"/>
      <dgm:spPr/>
    </dgm:pt>
    <dgm:pt modelId="{D10D9AF1-BA47-4B02-BCA1-6FA650E2C5A2}" type="pres">
      <dgm:prSet presAssocID="{6352EDBF-90B1-466B-B720-951A0E955EDA}" presName="Parent1" presStyleLbl="revTx" presStyleIdx="0" presStyleCnt="0">
        <dgm:presLayoutVars>
          <dgm:chMax val="1"/>
          <dgm:chPref val="1"/>
          <dgm:bulletEnabled val="1"/>
        </dgm:presLayoutVars>
      </dgm:prSet>
      <dgm:spPr/>
    </dgm:pt>
  </dgm:ptLst>
  <dgm:cxnLst>
    <dgm:cxn modelId="{55867309-B408-42A5-AD19-27B97B6AB6E4}" type="presOf" srcId="{C47DA887-3C07-449F-B10C-CD4F5A626575}" destId="{2D7A1318-64A4-4308-B19C-486A73CA1F72}" srcOrd="1" destOrd="0" presId="urn:microsoft.com/office/officeart/2011/layout/CircleProcess"/>
    <dgm:cxn modelId="{5A3AF011-5D28-4EC3-AD52-25B26621166A}" type="presOf" srcId="{6352EDBF-90B1-466B-B720-951A0E955EDA}" destId="{70985CCA-470E-4FC4-870E-CCBBA165C898}" srcOrd="0" destOrd="0" presId="urn:microsoft.com/office/officeart/2011/layout/CircleProcess"/>
    <dgm:cxn modelId="{3BDEF622-11A4-4376-8FA8-F592A46B86F2}" type="presOf" srcId="{B978B6C5-66A2-4A22-A66F-9BBFC237E681}" destId="{906D0442-8859-42EC-B447-59CA8B409D2B}" srcOrd="0" destOrd="0" presId="urn:microsoft.com/office/officeart/2011/layout/CircleProcess"/>
    <dgm:cxn modelId="{4A44FC30-3EF9-4102-8B64-1B47A1996005}" type="presOf" srcId="{CE371419-3875-4536-96CD-7C1085ACA4C6}" destId="{5B627EC1-A4F6-43F4-9175-AD4D4E040863}" srcOrd="0" destOrd="0" presId="urn:microsoft.com/office/officeart/2011/layout/CircleProcess"/>
    <dgm:cxn modelId="{8F32E342-BE35-4056-9CED-45294AECC909}" srcId="{87BF9B52-FC7E-4581-8EA5-6C8FB9B9E6DF}" destId="{6352EDBF-90B1-466B-B720-951A0E955EDA}" srcOrd="0" destOrd="0" parTransId="{CA143901-6064-4CDB-AB89-7DB3EAB49704}" sibTransId="{0EE89801-7BFD-4693-8D6D-65921B8B7850}"/>
    <dgm:cxn modelId="{D3830D63-F79D-4157-B910-7719A2552379}" type="presOf" srcId="{C47DA887-3C07-449F-B10C-CD4F5A626575}" destId="{87B7C29A-CE6F-4936-931C-8974AD9852BB}" srcOrd="0" destOrd="0" presId="urn:microsoft.com/office/officeart/2011/layout/CircleProcess"/>
    <dgm:cxn modelId="{7573A147-8F64-4BE7-B7BB-6A1B613C9275}" type="presOf" srcId="{CE371419-3875-4536-96CD-7C1085ACA4C6}" destId="{2A3BCE6C-7E56-4497-BFCA-DBDE1D087090}" srcOrd="1" destOrd="0" presId="urn:microsoft.com/office/officeart/2011/layout/CircleProcess"/>
    <dgm:cxn modelId="{9C414F4E-8181-4213-8520-11DA8653C9BB}" srcId="{87BF9B52-FC7E-4581-8EA5-6C8FB9B9E6DF}" destId="{F1B4B7D0-2F31-4A19-96A4-CEBBEA20CFE6}" srcOrd="5" destOrd="0" parTransId="{EB5DC1DA-334E-421D-8162-FF9034D1E611}" sibTransId="{38B7741B-9497-4220-89A2-B6EFD47AB823}"/>
    <dgm:cxn modelId="{301DF670-CCFC-4D12-AB1B-68373AFAE274}" type="presOf" srcId="{5B88BBA3-22D6-43A5-B3A9-45BFD5B235CA}" destId="{E4AFA354-BDC7-4F60-A8DC-C0C8ED23F07E}" srcOrd="1" destOrd="0" presId="urn:microsoft.com/office/officeart/2011/layout/CircleProcess"/>
    <dgm:cxn modelId="{067C7B7B-B139-4E7E-8E8D-24BD95A86482}" type="presOf" srcId="{F1B4B7D0-2F31-4A19-96A4-CEBBEA20CFE6}" destId="{BBEBC113-9017-43AF-A6F4-FCA281C90116}" srcOrd="0" destOrd="0" presId="urn:microsoft.com/office/officeart/2011/layout/CircleProcess"/>
    <dgm:cxn modelId="{C1A3588B-F657-4551-B31B-24863C4711B7}" type="presOf" srcId="{5B88BBA3-22D6-43A5-B3A9-45BFD5B235CA}" destId="{D0B452CC-3A7C-472F-98B0-1CBFF09A9DD6}" srcOrd="0" destOrd="0" presId="urn:microsoft.com/office/officeart/2011/layout/CircleProcess"/>
    <dgm:cxn modelId="{57DADE98-67B9-4C46-9A3A-79597B967701}" type="presOf" srcId="{B978B6C5-66A2-4A22-A66F-9BBFC237E681}" destId="{4D77DF62-51FA-412E-9D10-2083C374426B}" srcOrd="1" destOrd="0" presId="urn:microsoft.com/office/officeart/2011/layout/CircleProcess"/>
    <dgm:cxn modelId="{4EF585AA-2C46-4FFD-A8C0-5A6DF0504358}" srcId="{87BF9B52-FC7E-4581-8EA5-6C8FB9B9E6DF}" destId="{5B88BBA3-22D6-43A5-B3A9-45BFD5B235CA}" srcOrd="3" destOrd="0" parTransId="{B75B323F-D3CF-434A-ACAF-697AF069C8B9}" sibTransId="{279D04BC-3C21-4FDE-AD37-F91725E9BD37}"/>
    <dgm:cxn modelId="{3A25D6AB-61BC-4813-A6F3-3591738651D9}" type="presOf" srcId="{6352EDBF-90B1-466B-B720-951A0E955EDA}" destId="{D10D9AF1-BA47-4B02-BCA1-6FA650E2C5A2}" srcOrd="1" destOrd="0" presId="urn:microsoft.com/office/officeart/2011/layout/CircleProcess"/>
    <dgm:cxn modelId="{BAAFB5AE-A72D-4683-AE72-25E15B9F4A0D}" type="presOf" srcId="{F1B4B7D0-2F31-4A19-96A4-CEBBEA20CFE6}" destId="{355906BA-4069-4129-BF59-08E4B363967B}" srcOrd="1" destOrd="0" presId="urn:microsoft.com/office/officeart/2011/layout/CircleProcess"/>
    <dgm:cxn modelId="{21F432B0-75C4-4F59-B1BD-3ED466D83CF7}" srcId="{87BF9B52-FC7E-4581-8EA5-6C8FB9B9E6DF}" destId="{CE371419-3875-4536-96CD-7C1085ACA4C6}" srcOrd="1" destOrd="0" parTransId="{3C81E01C-627E-4863-89F6-9D7C3CD5A387}" sibTransId="{1F3AC2D2-75D0-4AEE-8DE0-8E99D9291391}"/>
    <dgm:cxn modelId="{8C8794DE-6CDD-492C-8C70-031757D850C0}" srcId="{87BF9B52-FC7E-4581-8EA5-6C8FB9B9E6DF}" destId="{B978B6C5-66A2-4A22-A66F-9BBFC237E681}" srcOrd="2" destOrd="0" parTransId="{21C86FDC-F6DE-4607-A5C6-02BA40F07B2F}" sibTransId="{CF076F72-5805-40D0-8999-9BE0B82AF0C5}"/>
    <dgm:cxn modelId="{D0F857E2-5C25-40ED-8D01-A78CBA6D0FCA}" type="presOf" srcId="{87BF9B52-FC7E-4581-8EA5-6C8FB9B9E6DF}" destId="{CAE377EF-3CD7-493A-8AAD-B32DFDD173F3}" srcOrd="0" destOrd="0" presId="urn:microsoft.com/office/officeart/2011/layout/CircleProcess"/>
    <dgm:cxn modelId="{42CEF4F1-810E-43D0-BA7B-28152FB8282C}" srcId="{87BF9B52-FC7E-4581-8EA5-6C8FB9B9E6DF}" destId="{C47DA887-3C07-449F-B10C-CD4F5A626575}" srcOrd="4" destOrd="0" parTransId="{E61783B3-D472-49BD-8018-72D59CAE1366}" sibTransId="{F83AE996-6452-4C53-AF1A-55C39B922281}"/>
    <dgm:cxn modelId="{AAD7AA72-1AB5-4FA5-8C02-F337E3717A25}" type="presParOf" srcId="{CAE377EF-3CD7-493A-8AAD-B32DFDD173F3}" destId="{CBFA345E-3B6F-4F5C-97F5-91CF8E928381}" srcOrd="0" destOrd="0" presId="urn:microsoft.com/office/officeart/2011/layout/CircleProcess"/>
    <dgm:cxn modelId="{11EB393B-ACBA-44C8-95BF-C7390ED22FB1}" type="presParOf" srcId="{CBFA345E-3B6F-4F5C-97F5-91CF8E928381}" destId="{FBD15F5C-95F0-4DA8-800F-15A36253CD47}" srcOrd="0" destOrd="0" presId="urn:microsoft.com/office/officeart/2011/layout/CircleProcess"/>
    <dgm:cxn modelId="{EA413AB1-1A20-484F-BFBC-BF3BC29BFE0E}" type="presParOf" srcId="{CAE377EF-3CD7-493A-8AAD-B32DFDD173F3}" destId="{3D6332F5-82BE-43CB-8054-214C89B50BC0}" srcOrd="1" destOrd="0" presId="urn:microsoft.com/office/officeart/2011/layout/CircleProcess"/>
    <dgm:cxn modelId="{FA2590F7-C5ED-427B-82EF-205D78D02D52}" type="presParOf" srcId="{3D6332F5-82BE-43CB-8054-214C89B50BC0}" destId="{BBEBC113-9017-43AF-A6F4-FCA281C90116}" srcOrd="0" destOrd="0" presId="urn:microsoft.com/office/officeart/2011/layout/CircleProcess"/>
    <dgm:cxn modelId="{BE0D1B35-80FE-49E3-A438-BD4AB5607E35}" type="presParOf" srcId="{CAE377EF-3CD7-493A-8AAD-B32DFDD173F3}" destId="{355906BA-4069-4129-BF59-08E4B363967B}" srcOrd="2" destOrd="0" presId="urn:microsoft.com/office/officeart/2011/layout/CircleProcess"/>
    <dgm:cxn modelId="{77F4294A-0B0F-4A15-A43A-8049CF1B2083}" type="presParOf" srcId="{CAE377EF-3CD7-493A-8AAD-B32DFDD173F3}" destId="{FA2B842B-FCAC-4800-A074-D39C0A4835CA}" srcOrd="3" destOrd="0" presId="urn:microsoft.com/office/officeart/2011/layout/CircleProcess"/>
    <dgm:cxn modelId="{24988C36-C885-4F70-AF24-26CD4576DECB}" type="presParOf" srcId="{FA2B842B-FCAC-4800-A074-D39C0A4835CA}" destId="{E4A1F77F-81C4-47D7-8FE3-D88D0B177011}" srcOrd="0" destOrd="0" presId="urn:microsoft.com/office/officeart/2011/layout/CircleProcess"/>
    <dgm:cxn modelId="{621C6C30-1854-430C-825C-884D4E540D34}" type="presParOf" srcId="{CAE377EF-3CD7-493A-8AAD-B32DFDD173F3}" destId="{7F4D44BE-62A3-445F-8A4F-6EDCF52B6EFF}" srcOrd="4" destOrd="0" presId="urn:microsoft.com/office/officeart/2011/layout/CircleProcess"/>
    <dgm:cxn modelId="{BEB1DA0B-6E00-4197-B211-0F7A806F09A2}" type="presParOf" srcId="{7F4D44BE-62A3-445F-8A4F-6EDCF52B6EFF}" destId="{87B7C29A-CE6F-4936-931C-8974AD9852BB}" srcOrd="0" destOrd="0" presId="urn:microsoft.com/office/officeart/2011/layout/CircleProcess"/>
    <dgm:cxn modelId="{D96F1FF7-AB7E-48BE-9BAF-8F507764D91A}" type="presParOf" srcId="{CAE377EF-3CD7-493A-8AAD-B32DFDD173F3}" destId="{2D7A1318-64A4-4308-B19C-486A73CA1F72}" srcOrd="5" destOrd="0" presId="urn:microsoft.com/office/officeart/2011/layout/CircleProcess"/>
    <dgm:cxn modelId="{0DE08E2F-D88A-42F4-A0B9-F61E59339238}" type="presParOf" srcId="{CAE377EF-3CD7-493A-8AAD-B32DFDD173F3}" destId="{102DA645-BE01-48AF-99CB-796472E6F633}" srcOrd="6" destOrd="0" presId="urn:microsoft.com/office/officeart/2011/layout/CircleProcess"/>
    <dgm:cxn modelId="{969D71B2-A06C-40F0-80C5-AF9B9F92E5A5}" type="presParOf" srcId="{102DA645-BE01-48AF-99CB-796472E6F633}" destId="{4B88F212-7628-4C3A-8E55-4F1DA1855C0A}" srcOrd="0" destOrd="0" presId="urn:microsoft.com/office/officeart/2011/layout/CircleProcess"/>
    <dgm:cxn modelId="{0F9F354E-D480-4517-9A5A-3870F2267120}" type="presParOf" srcId="{CAE377EF-3CD7-493A-8AAD-B32DFDD173F3}" destId="{341AB4FB-FA9D-43A4-BBCF-9F5FD89AB68E}" srcOrd="7" destOrd="0" presId="urn:microsoft.com/office/officeart/2011/layout/CircleProcess"/>
    <dgm:cxn modelId="{8A223372-BA74-4309-BF99-EAF97E1C0054}" type="presParOf" srcId="{341AB4FB-FA9D-43A4-BBCF-9F5FD89AB68E}" destId="{D0B452CC-3A7C-472F-98B0-1CBFF09A9DD6}" srcOrd="0" destOrd="0" presId="urn:microsoft.com/office/officeart/2011/layout/CircleProcess"/>
    <dgm:cxn modelId="{FDAE9168-C257-4A4A-A94F-BC96C1BA3C4A}" type="presParOf" srcId="{CAE377EF-3CD7-493A-8AAD-B32DFDD173F3}" destId="{E4AFA354-BDC7-4F60-A8DC-C0C8ED23F07E}" srcOrd="8" destOrd="0" presId="urn:microsoft.com/office/officeart/2011/layout/CircleProcess"/>
    <dgm:cxn modelId="{6B5F0888-6064-49C4-A583-D817DDF2A1CB}" type="presParOf" srcId="{CAE377EF-3CD7-493A-8AAD-B32DFDD173F3}" destId="{5CB35227-C88D-4719-A1CB-750A7318F046}" srcOrd="9" destOrd="0" presId="urn:microsoft.com/office/officeart/2011/layout/CircleProcess"/>
    <dgm:cxn modelId="{62D1A3AE-F8E5-4982-8EAC-D2D2D55289F6}" type="presParOf" srcId="{5CB35227-C88D-4719-A1CB-750A7318F046}" destId="{DEFE2F00-93F3-419E-A7BF-5159F1C6F1EA}" srcOrd="0" destOrd="0" presId="urn:microsoft.com/office/officeart/2011/layout/CircleProcess"/>
    <dgm:cxn modelId="{CE91DD96-EC5C-4CE0-99FB-F1510D83E6E4}" type="presParOf" srcId="{CAE377EF-3CD7-493A-8AAD-B32DFDD173F3}" destId="{51233674-AAAC-4068-A0B3-5CFA03C77A63}" srcOrd="10" destOrd="0" presId="urn:microsoft.com/office/officeart/2011/layout/CircleProcess"/>
    <dgm:cxn modelId="{42AF4CCD-854F-4B54-8BD0-180786A8127E}" type="presParOf" srcId="{51233674-AAAC-4068-A0B3-5CFA03C77A63}" destId="{906D0442-8859-42EC-B447-59CA8B409D2B}" srcOrd="0" destOrd="0" presId="urn:microsoft.com/office/officeart/2011/layout/CircleProcess"/>
    <dgm:cxn modelId="{8187CA09-65C3-486B-8444-9A7605ADDB4E}" type="presParOf" srcId="{CAE377EF-3CD7-493A-8AAD-B32DFDD173F3}" destId="{4D77DF62-51FA-412E-9D10-2083C374426B}" srcOrd="11" destOrd="0" presId="urn:microsoft.com/office/officeart/2011/layout/CircleProcess"/>
    <dgm:cxn modelId="{F0425D5E-A17C-4766-BD23-B3AC34D6E6BE}" type="presParOf" srcId="{CAE377EF-3CD7-493A-8AAD-B32DFDD173F3}" destId="{ACE60048-6E61-4B84-BB8D-3E630A520393}" srcOrd="12" destOrd="0" presId="urn:microsoft.com/office/officeart/2011/layout/CircleProcess"/>
    <dgm:cxn modelId="{367EC1F0-B476-41C8-BEBD-96104C3E098D}" type="presParOf" srcId="{ACE60048-6E61-4B84-BB8D-3E630A520393}" destId="{3F83F376-55CA-4CCB-AC02-A7351362B52B}" srcOrd="0" destOrd="0" presId="urn:microsoft.com/office/officeart/2011/layout/CircleProcess"/>
    <dgm:cxn modelId="{342D9118-49A3-41A9-83E5-F4EFFFE5E79B}" type="presParOf" srcId="{CAE377EF-3CD7-493A-8AAD-B32DFDD173F3}" destId="{5953E8C8-6FEA-4C6E-8579-619B38124C14}" srcOrd="13" destOrd="0" presId="urn:microsoft.com/office/officeart/2011/layout/CircleProcess"/>
    <dgm:cxn modelId="{8FEFCAA8-1B24-4B5A-9BAE-2EA9E1523389}" type="presParOf" srcId="{5953E8C8-6FEA-4C6E-8579-619B38124C14}" destId="{5B627EC1-A4F6-43F4-9175-AD4D4E040863}" srcOrd="0" destOrd="0" presId="urn:microsoft.com/office/officeart/2011/layout/CircleProcess"/>
    <dgm:cxn modelId="{310E4BEC-8EA1-46FE-8B30-0AA137BED3A0}" type="presParOf" srcId="{CAE377EF-3CD7-493A-8AAD-B32DFDD173F3}" destId="{2A3BCE6C-7E56-4497-BFCA-DBDE1D087090}" srcOrd="14" destOrd="0" presId="urn:microsoft.com/office/officeart/2011/layout/CircleProcess"/>
    <dgm:cxn modelId="{F2FF8DA5-ECDC-4FB7-B5E7-C4384B31B239}" type="presParOf" srcId="{CAE377EF-3CD7-493A-8AAD-B32DFDD173F3}" destId="{6BD76E34-DBA1-4CB9-BAD8-E7ACAC56F8F4}" srcOrd="15" destOrd="0" presId="urn:microsoft.com/office/officeart/2011/layout/CircleProcess"/>
    <dgm:cxn modelId="{0EAF6759-0196-4C01-BEE8-FBEE28BB3D84}" type="presParOf" srcId="{6BD76E34-DBA1-4CB9-BAD8-E7ACAC56F8F4}" destId="{C6A3BAFE-EC4C-498D-ADFE-D65DF17475D2}" srcOrd="0" destOrd="0" presId="urn:microsoft.com/office/officeart/2011/layout/CircleProcess"/>
    <dgm:cxn modelId="{286E7B46-2239-4304-9FA4-3888C7C21AE5}" type="presParOf" srcId="{CAE377EF-3CD7-493A-8AAD-B32DFDD173F3}" destId="{BFAD9054-78B3-4180-B169-0BB744271AA0}" srcOrd="16" destOrd="0" presId="urn:microsoft.com/office/officeart/2011/layout/CircleProcess"/>
    <dgm:cxn modelId="{190C013E-C364-4624-A7C0-2AF1EF0E5728}" type="presParOf" srcId="{BFAD9054-78B3-4180-B169-0BB744271AA0}" destId="{70985CCA-470E-4FC4-870E-CCBBA165C898}" srcOrd="0" destOrd="0" presId="urn:microsoft.com/office/officeart/2011/layout/CircleProcess"/>
    <dgm:cxn modelId="{CF5829D9-4C23-4397-B346-7038BF8F58BE}" type="presParOf" srcId="{CAE377EF-3CD7-493A-8AAD-B32DFDD173F3}" destId="{D10D9AF1-BA47-4B02-BCA1-6FA650E2C5A2}" srcOrd="17" destOrd="0" presId="urn:microsoft.com/office/officeart/2011/layout/CircleProcess"/>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1888E2B-127E-4AB4-9D54-475160B04DA5}" type="doc">
      <dgm:prSet loTypeId="urn:microsoft.com/office/officeart/2005/8/layout/equation2" loCatId="relationship" qsTypeId="urn:microsoft.com/office/officeart/2005/8/quickstyle/simple1#5" qsCatId="simple" csTypeId="urn:microsoft.com/office/officeart/2005/8/colors/colorful4#1" csCatId="colorful" phldr="1"/>
      <dgm:spPr/>
    </dgm:pt>
    <dgm:pt modelId="{7D500D42-95EA-40FE-9EA1-153817285EB1}">
      <dgm:prSet phldrT="[Text]"/>
      <dgm:spPr>
        <a:solidFill>
          <a:schemeClr val="accent2"/>
        </a:solidFill>
      </dgm:spPr>
      <dgm:t>
        <a:bodyPr/>
        <a:lstStyle/>
        <a:p>
          <a:r>
            <a:rPr lang="en-US" dirty="0"/>
            <a:t>Quantitative analysis of IDC survey data with percent change in Likert score</a:t>
          </a:r>
        </a:p>
      </dgm:t>
    </dgm:pt>
    <dgm:pt modelId="{4AE398E3-B4B8-4844-9508-A9D8859153EE}" type="parTrans" cxnId="{64383291-1803-4281-8ED7-57492FB18B8B}">
      <dgm:prSet/>
      <dgm:spPr/>
      <dgm:t>
        <a:bodyPr/>
        <a:lstStyle/>
        <a:p>
          <a:endParaRPr lang="en-US"/>
        </a:p>
      </dgm:t>
    </dgm:pt>
    <dgm:pt modelId="{C447A696-CBDF-473A-B18D-FDA34D24FC95}" type="sibTrans" cxnId="{64383291-1803-4281-8ED7-57492FB18B8B}">
      <dgm:prSet/>
      <dgm:spPr/>
      <dgm:t>
        <a:bodyPr/>
        <a:lstStyle/>
        <a:p>
          <a:endParaRPr lang="en-US"/>
        </a:p>
      </dgm:t>
    </dgm:pt>
    <dgm:pt modelId="{96459BDF-C587-4E80-975B-38E935473D27}">
      <dgm:prSet phldrT="[Text]"/>
      <dgm:spPr>
        <a:solidFill>
          <a:schemeClr val="accent6"/>
        </a:solidFill>
      </dgm:spPr>
      <dgm:t>
        <a:bodyPr/>
        <a:lstStyle/>
        <a:p>
          <a:pPr rtl="0"/>
          <a:r>
            <a:rPr lang="en-US"/>
            <a:t>Qualitative analysis of</a:t>
          </a:r>
          <a:r>
            <a:rPr lang="en-US">
              <a:latin typeface="Calibri Light" panose="020F0302020204030204"/>
            </a:rPr>
            <a:t> narrative surveys of Community Care experiences </a:t>
          </a:r>
        </a:p>
      </dgm:t>
    </dgm:pt>
    <dgm:pt modelId="{537B97E1-0F29-4CB6-A3B4-5E30F81DA1C4}" type="parTrans" cxnId="{53381FDB-695F-4837-87AC-53C441A6D9E6}">
      <dgm:prSet/>
      <dgm:spPr/>
      <dgm:t>
        <a:bodyPr/>
        <a:lstStyle/>
        <a:p>
          <a:endParaRPr lang="en-US"/>
        </a:p>
      </dgm:t>
    </dgm:pt>
    <dgm:pt modelId="{067CC81F-B94F-41DA-9318-6C8D316F74C4}" type="sibTrans" cxnId="{53381FDB-695F-4837-87AC-53C441A6D9E6}">
      <dgm:prSet/>
      <dgm:spPr/>
      <dgm:t>
        <a:bodyPr/>
        <a:lstStyle/>
        <a:p>
          <a:endParaRPr lang="en-US"/>
        </a:p>
      </dgm:t>
    </dgm:pt>
    <dgm:pt modelId="{02030EE3-52FB-46D8-AA2E-280625BA81B0}">
      <dgm:prSet phldrT="[Text]" custT="1"/>
      <dgm:spPr/>
      <dgm:t>
        <a:bodyPr/>
        <a:lstStyle/>
        <a:p>
          <a:pPr rtl="0"/>
          <a:r>
            <a:rPr lang="en-US" sz="4000" b="1" dirty="0">
              <a:latin typeface="Calibri Light" panose="020F0302020204030204"/>
            </a:rPr>
            <a:t>Cumulative Impact</a:t>
          </a:r>
          <a:r>
            <a:rPr lang="en-US" sz="4000" b="1" dirty="0"/>
            <a:t> </a:t>
          </a:r>
          <a:r>
            <a:rPr lang="en-US" sz="4000" b="1" dirty="0">
              <a:latin typeface="Calibri Light" panose="020F0302020204030204"/>
            </a:rPr>
            <a:t>on</a:t>
          </a:r>
          <a:r>
            <a:rPr lang="en-US" sz="4000" b="1" dirty="0"/>
            <a:t> Professional Identity Formation</a:t>
          </a:r>
          <a:r>
            <a:rPr lang="en-US" sz="4000" dirty="0">
              <a:latin typeface="Calibri Light" panose="020F0302020204030204"/>
            </a:rPr>
            <a:t> </a:t>
          </a:r>
          <a:endParaRPr lang="en-US" sz="4000" dirty="0"/>
        </a:p>
      </dgm:t>
    </dgm:pt>
    <dgm:pt modelId="{34C01C50-6BFF-4457-80C7-8818FF36A839}" type="parTrans" cxnId="{AA12F93D-3E1A-452E-AB56-AC715ACD41E2}">
      <dgm:prSet/>
      <dgm:spPr/>
      <dgm:t>
        <a:bodyPr/>
        <a:lstStyle/>
        <a:p>
          <a:endParaRPr lang="en-US"/>
        </a:p>
      </dgm:t>
    </dgm:pt>
    <dgm:pt modelId="{AF04F762-667C-4214-987A-90FD18C11311}" type="sibTrans" cxnId="{AA12F93D-3E1A-452E-AB56-AC715ACD41E2}">
      <dgm:prSet/>
      <dgm:spPr/>
      <dgm:t>
        <a:bodyPr/>
        <a:lstStyle/>
        <a:p>
          <a:endParaRPr lang="en-US"/>
        </a:p>
      </dgm:t>
    </dgm:pt>
    <dgm:pt modelId="{E026B065-3358-4673-B187-4C841346AF6D}" type="pres">
      <dgm:prSet presAssocID="{31888E2B-127E-4AB4-9D54-475160B04DA5}" presName="Name0" presStyleCnt="0">
        <dgm:presLayoutVars>
          <dgm:dir/>
          <dgm:resizeHandles val="exact"/>
        </dgm:presLayoutVars>
      </dgm:prSet>
      <dgm:spPr/>
    </dgm:pt>
    <dgm:pt modelId="{C2D4CBE4-5940-4906-A0AD-A76B2FCB6F58}" type="pres">
      <dgm:prSet presAssocID="{31888E2B-127E-4AB4-9D54-475160B04DA5}" presName="vNodes" presStyleCnt="0"/>
      <dgm:spPr/>
    </dgm:pt>
    <dgm:pt modelId="{D8009A04-BDA3-49A1-8DD1-CE3B52ECCA59}" type="pres">
      <dgm:prSet presAssocID="{7D500D42-95EA-40FE-9EA1-153817285EB1}" presName="node" presStyleLbl="node1" presStyleIdx="0" presStyleCnt="3">
        <dgm:presLayoutVars>
          <dgm:bulletEnabled val="1"/>
        </dgm:presLayoutVars>
      </dgm:prSet>
      <dgm:spPr/>
    </dgm:pt>
    <dgm:pt modelId="{3FA02D07-70F6-41F1-90C7-E273B57C48B9}" type="pres">
      <dgm:prSet presAssocID="{C447A696-CBDF-473A-B18D-FDA34D24FC95}" presName="spacerT" presStyleCnt="0"/>
      <dgm:spPr/>
    </dgm:pt>
    <dgm:pt modelId="{E8C94631-FADF-44DC-A775-F972396B7A45}" type="pres">
      <dgm:prSet presAssocID="{C447A696-CBDF-473A-B18D-FDA34D24FC95}" presName="sibTrans" presStyleLbl="sibTrans2D1" presStyleIdx="0" presStyleCnt="2"/>
      <dgm:spPr/>
    </dgm:pt>
    <dgm:pt modelId="{32A0FBEA-3D53-4911-95D4-5C09276381DC}" type="pres">
      <dgm:prSet presAssocID="{C447A696-CBDF-473A-B18D-FDA34D24FC95}" presName="spacerB" presStyleCnt="0"/>
      <dgm:spPr/>
    </dgm:pt>
    <dgm:pt modelId="{915B0904-2F61-4546-814C-5C3C05E846CC}" type="pres">
      <dgm:prSet presAssocID="{96459BDF-C587-4E80-975B-38E935473D27}" presName="node" presStyleLbl="node1" presStyleIdx="1" presStyleCnt="3">
        <dgm:presLayoutVars>
          <dgm:bulletEnabled val="1"/>
        </dgm:presLayoutVars>
      </dgm:prSet>
      <dgm:spPr/>
    </dgm:pt>
    <dgm:pt modelId="{ADDD5CCC-B602-4F3E-8222-6E2F58522A9F}" type="pres">
      <dgm:prSet presAssocID="{31888E2B-127E-4AB4-9D54-475160B04DA5}" presName="sibTransLast" presStyleLbl="sibTrans2D1" presStyleIdx="1" presStyleCnt="2"/>
      <dgm:spPr/>
    </dgm:pt>
    <dgm:pt modelId="{94377868-0692-4839-B3D5-B59C3F98E618}" type="pres">
      <dgm:prSet presAssocID="{31888E2B-127E-4AB4-9D54-475160B04DA5}" presName="connectorText" presStyleLbl="sibTrans2D1" presStyleIdx="1" presStyleCnt="2"/>
      <dgm:spPr/>
    </dgm:pt>
    <dgm:pt modelId="{766B76F6-6564-495F-A6C7-9AE2A588502C}" type="pres">
      <dgm:prSet presAssocID="{31888E2B-127E-4AB4-9D54-475160B04DA5}" presName="lastNode" presStyleLbl="node1" presStyleIdx="2" presStyleCnt="3">
        <dgm:presLayoutVars>
          <dgm:bulletEnabled val="1"/>
        </dgm:presLayoutVars>
      </dgm:prSet>
      <dgm:spPr/>
    </dgm:pt>
  </dgm:ptLst>
  <dgm:cxnLst>
    <dgm:cxn modelId="{C2BEA20A-8050-4994-B5A0-76AD7641004D}" type="presOf" srcId="{C447A696-CBDF-473A-B18D-FDA34D24FC95}" destId="{E8C94631-FADF-44DC-A775-F972396B7A45}" srcOrd="0" destOrd="0" presId="urn:microsoft.com/office/officeart/2005/8/layout/equation2"/>
    <dgm:cxn modelId="{5669E333-EE27-49A3-A4A5-F36138E6FADD}" type="presOf" srcId="{31888E2B-127E-4AB4-9D54-475160B04DA5}" destId="{E026B065-3358-4673-B187-4C841346AF6D}" srcOrd="0" destOrd="0" presId="urn:microsoft.com/office/officeart/2005/8/layout/equation2"/>
    <dgm:cxn modelId="{AA12F93D-3E1A-452E-AB56-AC715ACD41E2}" srcId="{31888E2B-127E-4AB4-9D54-475160B04DA5}" destId="{02030EE3-52FB-46D8-AA2E-280625BA81B0}" srcOrd="2" destOrd="0" parTransId="{34C01C50-6BFF-4457-80C7-8818FF36A839}" sibTransId="{AF04F762-667C-4214-987A-90FD18C11311}"/>
    <dgm:cxn modelId="{153B7D76-B66B-460B-9FB9-CC24C3F7683F}" type="presOf" srcId="{02030EE3-52FB-46D8-AA2E-280625BA81B0}" destId="{766B76F6-6564-495F-A6C7-9AE2A588502C}" srcOrd="0" destOrd="0" presId="urn:microsoft.com/office/officeart/2005/8/layout/equation2"/>
    <dgm:cxn modelId="{797C3C87-3125-4211-BB1F-197F1C095F89}" type="presOf" srcId="{067CC81F-B94F-41DA-9318-6C8D316F74C4}" destId="{94377868-0692-4839-B3D5-B59C3F98E618}" srcOrd="1" destOrd="0" presId="urn:microsoft.com/office/officeart/2005/8/layout/equation2"/>
    <dgm:cxn modelId="{64383291-1803-4281-8ED7-57492FB18B8B}" srcId="{31888E2B-127E-4AB4-9D54-475160B04DA5}" destId="{7D500D42-95EA-40FE-9EA1-153817285EB1}" srcOrd="0" destOrd="0" parTransId="{4AE398E3-B4B8-4844-9508-A9D8859153EE}" sibTransId="{C447A696-CBDF-473A-B18D-FDA34D24FC95}"/>
    <dgm:cxn modelId="{016690C1-DCB3-49B9-982C-897FB527E022}" type="presOf" srcId="{96459BDF-C587-4E80-975B-38E935473D27}" destId="{915B0904-2F61-4546-814C-5C3C05E846CC}" srcOrd="0" destOrd="0" presId="urn:microsoft.com/office/officeart/2005/8/layout/equation2"/>
    <dgm:cxn modelId="{8B6E86D6-CCA6-4FD2-B548-05B884A509D3}" type="presOf" srcId="{067CC81F-B94F-41DA-9318-6C8D316F74C4}" destId="{ADDD5CCC-B602-4F3E-8222-6E2F58522A9F}" srcOrd="0" destOrd="0" presId="urn:microsoft.com/office/officeart/2005/8/layout/equation2"/>
    <dgm:cxn modelId="{53381FDB-695F-4837-87AC-53C441A6D9E6}" srcId="{31888E2B-127E-4AB4-9D54-475160B04DA5}" destId="{96459BDF-C587-4E80-975B-38E935473D27}" srcOrd="1" destOrd="0" parTransId="{537B97E1-0F29-4CB6-A3B4-5E30F81DA1C4}" sibTransId="{067CC81F-B94F-41DA-9318-6C8D316F74C4}"/>
    <dgm:cxn modelId="{657363DD-5BB2-45B2-9887-CBC8A19D8D44}" type="presOf" srcId="{7D500D42-95EA-40FE-9EA1-153817285EB1}" destId="{D8009A04-BDA3-49A1-8DD1-CE3B52ECCA59}" srcOrd="0" destOrd="0" presId="urn:microsoft.com/office/officeart/2005/8/layout/equation2"/>
    <dgm:cxn modelId="{937A0769-2E79-4186-B78D-55E0E0AFB820}" type="presParOf" srcId="{E026B065-3358-4673-B187-4C841346AF6D}" destId="{C2D4CBE4-5940-4906-A0AD-A76B2FCB6F58}" srcOrd="0" destOrd="0" presId="urn:microsoft.com/office/officeart/2005/8/layout/equation2"/>
    <dgm:cxn modelId="{BA7E977F-AACD-4CDC-8434-CBA60D12A0F4}" type="presParOf" srcId="{C2D4CBE4-5940-4906-A0AD-A76B2FCB6F58}" destId="{D8009A04-BDA3-49A1-8DD1-CE3B52ECCA59}" srcOrd="0" destOrd="0" presId="urn:microsoft.com/office/officeart/2005/8/layout/equation2"/>
    <dgm:cxn modelId="{992848BA-C27B-4891-A04D-D2D62622CB34}" type="presParOf" srcId="{C2D4CBE4-5940-4906-A0AD-A76B2FCB6F58}" destId="{3FA02D07-70F6-41F1-90C7-E273B57C48B9}" srcOrd="1" destOrd="0" presId="urn:microsoft.com/office/officeart/2005/8/layout/equation2"/>
    <dgm:cxn modelId="{EFC2E559-47E3-44A1-958E-F56D763405D1}" type="presParOf" srcId="{C2D4CBE4-5940-4906-A0AD-A76B2FCB6F58}" destId="{E8C94631-FADF-44DC-A775-F972396B7A45}" srcOrd="2" destOrd="0" presId="urn:microsoft.com/office/officeart/2005/8/layout/equation2"/>
    <dgm:cxn modelId="{35F9E460-406E-4A7F-BFD8-6A8DAB388849}" type="presParOf" srcId="{C2D4CBE4-5940-4906-A0AD-A76B2FCB6F58}" destId="{32A0FBEA-3D53-4911-95D4-5C09276381DC}" srcOrd="3" destOrd="0" presId="urn:microsoft.com/office/officeart/2005/8/layout/equation2"/>
    <dgm:cxn modelId="{FB9F369E-92FA-4E72-8E3D-2395D509CDE3}" type="presParOf" srcId="{C2D4CBE4-5940-4906-A0AD-A76B2FCB6F58}" destId="{915B0904-2F61-4546-814C-5C3C05E846CC}" srcOrd="4" destOrd="0" presId="urn:microsoft.com/office/officeart/2005/8/layout/equation2"/>
    <dgm:cxn modelId="{F16CB898-4047-48CD-8DBA-5C2D8D0500D9}" type="presParOf" srcId="{E026B065-3358-4673-B187-4C841346AF6D}" destId="{ADDD5CCC-B602-4F3E-8222-6E2F58522A9F}" srcOrd="1" destOrd="0" presId="urn:microsoft.com/office/officeart/2005/8/layout/equation2"/>
    <dgm:cxn modelId="{7DCA9886-E65D-4D56-AF9C-1640A18D8308}" type="presParOf" srcId="{ADDD5CCC-B602-4F3E-8222-6E2F58522A9F}" destId="{94377868-0692-4839-B3D5-B59C3F98E618}" srcOrd="0" destOrd="0" presId="urn:microsoft.com/office/officeart/2005/8/layout/equation2"/>
    <dgm:cxn modelId="{6BA4711E-9922-4DB4-8928-D5ADA66DD90D}" type="presParOf" srcId="{E026B065-3358-4673-B187-4C841346AF6D}" destId="{766B76F6-6564-495F-A6C7-9AE2A588502C}" srcOrd="2" destOrd="0" presId="urn:microsoft.com/office/officeart/2005/8/layout/equati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F65879-6020-488F-BBD7-CA1643CC3FF9}">
      <dsp:nvSpPr>
        <dsp:cNvPr id="0" name=""/>
        <dsp:cNvSpPr/>
      </dsp:nvSpPr>
      <dsp:spPr>
        <a:xfrm>
          <a:off x="1148" y="2460998"/>
          <a:ext cx="2240201" cy="896080"/>
        </a:xfrm>
        <a:prstGeom prst="homePlat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48006" rIns="24003" bIns="48006" numCol="1" spcCol="1270" anchor="ctr" anchorCtr="0">
          <a:noAutofit/>
        </a:bodyPr>
        <a:lstStyle/>
        <a:p>
          <a:pPr marL="0" lvl="0" indent="0" algn="ctr" defTabSz="800100" rtl="0">
            <a:lnSpc>
              <a:spcPct val="90000"/>
            </a:lnSpc>
            <a:spcBef>
              <a:spcPct val="0"/>
            </a:spcBef>
            <a:spcAft>
              <a:spcPct val="35000"/>
            </a:spcAft>
            <a:buNone/>
          </a:pPr>
          <a:r>
            <a:rPr lang="en-US" sz="1800" kern="1200">
              <a:latin typeface="Calibri Light" panose="020F0302020204030204"/>
            </a:rPr>
            <a:t>Project planning &amp; survey development</a:t>
          </a:r>
          <a:endParaRPr lang="en-US" sz="1800" kern="1200"/>
        </a:p>
      </dsp:txBody>
      <dsp:txXfrm>
        <a:off x="1148" y="2460998"/>
        <a:ext cx="2016181" cy="896080"/>
      </dsp:txXfrm>
    </dsp:sp>
    <dsp:sp modelId="{26D12B9D-1DEC-4E93-BB36-9ECA3C597372}">
      <dsp:nvSpPr>
        <dsp:cNvPr id="0" name=""/>
        <dsp:cNvSpPr/>
      </dsp:nvSpPr>
      <dsp:spPr>
        <a:xfrm>
          <a:off x="1793310" y="2460998"/>
          <a:ext cx="2240201" cy="896080"/>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rtl="0">
            <a:lnSpc>
              <a:spcPct val="90000"/>
            </a:lnSpc>
            <a:spcBef>
              <a:spcPct val="0"/>
            </a:spcBef>
            <a:spcAft>
              <a:spcPct val="35000"/>
            </a:spcAft>
            <a:buNone/>
          </a:pPr>
          <a:r>
            <a:rPr lang="en-US" sz="1800" kern="1200">
              <a:latin typeface="Calibri Light" panose="020F0302020204030204"/>
            </a:rPr>
            <a:t>Launch IDC series AY 25/26</a:t>
          </a:r>
          <a:endParaRPr lang="en-US" sz="1800" kern="1200"/>
        </a:p>
      </dsp:txBody>
      <dsp:txXfrm>
        <a:off x="2241350" y="2460998"/>
        <a:ext cx="1344121" cy="896080"/>
      </dsp:txXfrm>
    </dsp:sp>
    <dsp:sp modelId="{97463386-2516-447D-95FC-9D8FBBED914E}">
      <dsp:nvSpPr>
        <dsp:cNvPr id="0" name=""/>
        <dsp:cNvSpPr/>
      </dsp:nvSpPr>
      <dsp:spPr>
        <a:xfrm>
          <a:off x="3585472" y="2460998"/>
          <a:ext cx="2240201" cy="896080"/>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rtl="0">
            <a:lnSpc>
              <a:spcPct val="90000"/>
            </a:lnSpc>
            <a:spcBef>
              <a:spcPct val="0"/>
            </a:spcBef>
            <a:spcAft>
              <a:spcPct val="35000"/>
            </a:spcAft>
            <a:buNone/>
          </a:pPr>
          <a:r>
            <a:rPr lang="en-US" sz="1800" kern="1200">
              <a:latin typeface="Calibri Light" panose="020F0302020204030204"/>
            </a:rPr>
            <a:t>Launch resident surveys</a:t>
          </a:r>
        </a:p>
      </dsp:txBody>
      <dsp:txXfrm>
        <a:off x="4033512" y="2460998"/>
        <a:ext cx="1344121" cy="896080"/>
      </dsp:txXfrm>
    </dsp:sp>
    <dsp:sp modelId="{3B5DA0AA-9CD7-48C8-BEC3-AB8A20A81DC7}">
      <dsp:nvSpPr>
        <dsp:cNvPr id="0" name=""/>
        <dsp:cNvSpPr/>
      </dsp:nvSpPr>
      <dsp:spPr>
        <a:xfrm>
          <a:off x="5377633" y="2460998"/>
          <a:ext cx="2240201" cy="896080"/>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rtl="0">
            <a:lnSpc>
              <a:spcPct val="90000"/>
            </a:lnSpc>
            <a:spcBef>
              <a:spcPct val="0"/>
            </a:spcBef>
            <a:spcAft>
              <a:spcPct val="35000"/>
            </a:spcAft>
            <a:buNone/>
          </a:pPr>
          <a:r>
            <a:rPr lang="en-US" sz="1800" kern="1200">
              <a:latin typeface="Calibri Light" panose="020F0302020204030204"/>
            </a:rPr>
            <a:t>Mid-point data review</a:t>
          </a:r>
          <a:endParaRPr lang="en-US" sz="1800" kern="1200"/>
        </a:p>
      </dsp:txBody>
      <dsp:txXfrm>
        <a:off x="5825673" y="2460998"/>
        <a:ext cx="1344121" cy="896080"/>
      </dsp:txXfrm>
    </dsp:sp>
    <dsp:sp modelId="{6D46221F-EB46-4AFE-8A88-D28FB6597EC3}">
      <dsp:nvSpPr>
        <dsp:cNvPr id="0" name=""/>
        <dsp:cNvSpPr/>
      </dsp:nvSpPr>
      <dsp:spPr>
        <a:xfrm>
          <a:off x="7169795" y="2460998"/>
          <a:ext cx="2240201" cy="896080"/>
        </a:xfrm>
        <a:prstGeom prst="chevron">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rtl="0">
            <a:lnSpc>
              <a:spcPct val="90000"/>
            </a:lnSpc>
            <a:spcBef>
              <a:spcPct val="0"/>
            </a:spcBef>
            <a:spcAft>
              <a:spcPct val="35000"/>
            </a:spcAft>
            <a:buNone/>
          </a:pPr>
          <a:r>
            <a:rPr lang="en-US" sz="1800" kern="1200">
              <a:latin typeface="Calibri Light" panose="020F0302020204030204"/>
            </a:rPr>
            <a:t>Launch IDC series AY 26/27</a:t>
          </a:r>
        </a:p>
      </dsp:txBody>
      <dsp:txXfrm>
        <a:off x="7617835" y="2460998"/>
        <a:ext cx="1344121" cy="8960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D15F5C-95F0-4DA8-800F-15A36253CD47}">
      <dsp:nvSpPr>
        <dsp:cNvPr id="0" name=""/>
        <dsp:cNvSpPr/>
      </dsp:nvSpPr>
      <dsp:spPr>
        <a:xfrm>
          <a:off x="8334738" y="2186093"/>
          <a:ext cx="1536424" cy="1536132"/>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EBC113-9017-43AF-A6F4-FCA281C90116}">
      <dsp:nvSpPr>
        <dsp:cNvPr id="0" name=""/>
        <dsp:cNvSpPr/>
      </dsp:nvSpPr>
      <dsp:spPr>
        <a:xfrm>
          <a:off x="8386472" y="2237306"/>
          <a:ext cx="1433930" cy="1433705"/>
        </a:xfrm>
        <a:prstGeom prst="ellipse">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rtl="0">
            <a:lnSpc>
              <a:spcPct val="90000"/>
            </a:lnSpc>
            <a:spcBef>
              <a:spcPct val="0"/>
            </a:spcBef>
            <a:spcAft>
              <a:spcPct val="35000"/>
            </a:spcAft>
            <a:buNone/>
          </a:pPr>
          <a:r>
            <a:rPr lang="en-US" sz="1100" kern="1200" dirty="0">
              <a:latin typeface="Calibri Light" panose="020F0302020204030204"/>
            </a:rPr>
            <a:t>IDC 10/14/26 "You vs. Doctor You 2.0: Navigating the Clinical Ecosystem"</a:t>
          </a:r>
        </a:p>
      </dsp:txBody>
      <dsp:txXfrm>
        <a:off x="8591459" y="2442160"/>
        <a:ext cx="1023957" cy="1023998"/>
      </dsp:txXfrm>
    </dsp:sp>
    <dsp:sp modelId="{E4A1F77F-81C4-47D7-8FE3-D88D0B177011}">
      <dsp:nvSpPr>
        <dsp:cNvPr id="0" name=""/>
        <dsp:cNvSpPr/>
      </dsp:nvSpPr>
      <dsp:spPr>
        <a:xfrm rot="2700000">
          <a:off x="6747663" y="2185920"/>
          <a:ext cx="1536207" cy="1536207"/>
        </a:xfrm>
        <a:prstGeom prst="teardrop">
          <a:avLst>
            <a:gd name="adj" fmla="val 1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B7C29A-CE6F-4936-931C-8974AD9852BB}">
      <dsp:nvSpPr>
        <dsp:cNvPr id="0" name=""/>
        <dsp:cNvSpPr/>
      </dsp:nvSpPr>
      <dsp:spPr>
        <a:xfrm>
          <a:off x="6799290" y="2237306"/>
          <a:ext cx="1433930" cy="1433705"/>
        </a:xfrm>
        <a:prstGeom prst="ellipse">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rtl="0">
            <a:lnSpc>
              <a:spcPct val="90000"/>
            </a:lnSpc>
            <a:spcBef>
              <a:spcPct val="0"/>
            </a:spcBef>
            <a:spcAft>
              <a:spcPct val="35000"/>
            </a:spcAft>
            <a:buNone/>
          </a:pPr>
          <a:r>
            <a:rPr lang="en-US" sz="1100" kern="1200" dirty="0">
              <a:latin typeface="Calibri Light" panose="020F0302020204030204"/>
            </a:rPr>
            <a:t>IDC 5/1/26     "Legal and Financial Wellness"</a:t>
          </a:r>
        </a:p>
      </dsp:txBody>
      <dsp:txXfrm>
        <a:off x="7004276" y="2442160"/>
        <a:ext cx="1023957" cy="1023998"/>
      </dsp:txXfrm>
    </dsp:sp>
    <dsp:sp modelId="{4B88F212-7628-4C3A-8E55-4F1DA1855C0A}">
      <dsp:nvSpPr>
        <dsp:cNvPr id="0" name=""/>
        <dsp:cNvSpPr/>
      </dsp:nvSpPr>
      <dsp:spPr>
        <a:xfrm rot="2700000">
          <a:off x="5160480" y="2185920"/>
          <a:ext cx="1536207" cy="1536207"/>
        </a:xfrm>
        <a:prstGeom prst="teardrop">
          <a:avLst>
            <a:gd name="adj" fmla="val 10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B452CC-3A7C-472F-98B0-1CBFF09A9DD6}">
      <dsp:nvSpPr>
        <dsp:cNvPr id="0" name=""/>
        <dsp:cNvSpPr/>
      </dsp:nvSpPr>
      <dsp:spPr>
        <a:xfrm>
          <a:off x="5212107" y="2237306"/>
          <a:ext cx="1433930" cy="1433705"/>
        </a:xfrm>
        <a:prstGeom prst="ellipse">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rtl="0">
            <a:lnSpc>
              <a:spcPct val="90000"/>
            </a:lnSpc>
            <a:spcBef>
              <a:spcPct val="0"/>
            </a:spcBef>
            <a:spcAft>
              <a:spcPct val="35000"/>
            </a:spcAft>
            <a:buNone/>
          </a:pPr>
          <a:r>
            <a:rPr lang="en-US" sz="1100" kern="1200" dirty="0">
              <a:latin typeface="Calibri Light" panose="020F0302020204030204"/>
            </a:rPr>
            <a:t>IDC 3/6/26 "Building Fortitude in Residency"</a:t>
          </a:r>
        </a:p>
      </dsp:txBody>
      <dsp:txXfrm>
        <a:off x="5417093" y="2442160"/>
        <a:ext cx="1023957" cy="1023998"/>
      </dsp:txXfrm>
    </dsp:sp>
    <dsp:sp modelId="{DEFE2F00-93F3-419E-A7BF-5159F1C6F1EA}">
      <dsp:nvSpPr>
        <dsp:cNvPr id="0" name=""/>
        <dsp:cNvSpPr/>
      </dsp:nvSpPr>
      <dsp:spPr>
        <a:xfrm rot="2700000">
          <a:off x="3573297" y="2185920"/>
          <a:ext cx="1536207" cy="1536207"/>
        </a:xfrm>
        <a:prstGeom prst="teardrop">
          <a:avLst>
            <a:gd name="adj" fmla="val 100000"/>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6D0442-8859-42EC-B447-59CA8B409D2B}">
      <dsp:nvSpPr>
        <dsp:cNvPr id="0" name=""/>
        <dsp:cNvSpPr/>
      </dsp:nvSpPr>
      <dsp:spPr>
        <a:xfrm>
          <a:off x="3624924" y="2237306"/>
          <a:ext cx="1433930" cy="1433705"/>
        </a:xfrm>
        <a:prstGeom prst="ellips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IDC 12/12/25 “Level Up Your Communication: skills for effective interdisciplinary teamwork”</a:t>
          </a:r>
        </a:p>
      </dsp:txBody>
      <dsp:txXfrm>
        <a:off x="3828935" y="2442160"/>
        <a:ext cx="1023957" cy="1023998"/>
      </dsp:txXfrm>
    </dsp:sp>
    <dsp:sp modelId="{3F83F376-55CA-4CCB-AC02-A7351362B52B}">
      <dsp:nvSpPr>
        <dsp:cNvPr id="0" name=""/>
        <dsp:cNvSpPr/>
      </dsp:nvSpPr>
      <dsp:spPr>
        <a:xfrm rot="2700000">
          <a:off x="1986115" y="2185920"/>
          <a:ext cx="1536207" cy="1536207"/>
        </a:xfrm>
        <a:prstGeom prst="teardrop">
          <a:avLst>
            <a:gd name="adj" fmla="val 10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627EC1-A4F6-43F4-9175-AD4D4E040863}">
      <dsp:nvSpPr>
        <dsp:cNvPr id="0" name=""/>
        <dsp:cNvSpPr/>
      </dsp:nvSpPr>
      <dsp:spPr>
        <a:xfrm>
          <a:off x="2037741" y="2237306"/>
          <a:ext cx="1433930" cy="1433705"/>
        </a:xfrm>
        <a:prstGeom prst="ellipse">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IDC 9/19/25      “You vs. Doctor You: Reconciling who you are with the physician you are becoming”</a:t>
          </a:r>
        </a:p>
      </dsp:txBody>
      <dsp:txXfrm>
        <a:off x="2241752" y="2442160"/>
        <a:ext cx="1023957" cy="1023998"/>
      </dsp:txXfrm>
    </dsp:sp>
    <dsp:sp modelId="{C6A3BAFE-EC4C-498D-ADFE-D65DF17475D2}">
      <dsp:nvSpPr>
        <dsp:cNvPr id="0" name=""/>
        <dsp:cNvSpPr/>
      </dsp:nvSpPr>
      <dsp:spPr>
        <a:xfrm rot="2700000">
          <a:off x="398932" y="2185920"/>
          <a:ext cx="1536207" cy="1536207"/>
        </a:xfrm>
        <a:prstGeom prst="teardrop">
          <a:avLst>
            <a:gd name="adj" fmla="val 10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985CCA-470E-4FC4-870E-CCBBA165C898}">
      <dsp:nvSpPr>
        <dsp:cNvPr id="0" name=""/>
        <dsp:cNvSpPr/>
      </dsp:nvSpPr>
      <dsp:spPr>
        <a:xfrm>
          <a:off x="449582" y="2237306"/>
          <a:ext cx="1433930" cy="1433705"/>
        </a:xfrm>
        <a:prstGeom prst="ellipse">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970" tIns="13970" rIns="13970" bIns="13970" numCol="1" spcCol="1270" anchor="ctr" anchorCtr="0">
          <a:noAutofit/>
        </a:bodyPr>
        <a:lstStyle/>
        <a:p>
          <a:pPr marL="0" lvl="0" indent="0" algn="ctr" defTabSz="488950" rtl="0">
            <a:lnSpc>
              <a:spcPct val="90000"/>
            </a:lnSpc>
            <a:spcBef>
              <a:spcPct val="0"/>
            </a:spcBef>
            <a:spcAft>
              <a:spcPct val="35000"/>
            </a:spcAft>
            <a:buNone/>
          </a:pPr>
          <a:r>
            <a:rPr lang="en-US" sz="1100" kern="1200" dirty="0">
              <a:latin typeface="Calibri Light" panose="020F0302020204030204"/>
            </a:rPr>
            <a:t>Baseline</a:t>
          </a:r>
          <a:r>
            <a:rPr lang="en-US" sz="1100" kern="1200" dirty="0"/>
            <a:t> </a:t>
          </a:r>
          <a:r>
            <a:rPr lang="en-US" sz="1100" kern="1200" dirty="0">
              <a:latin typeface="Calibri Light" panose="020F0302020204030204"/>
            </a:rPr>
            <a:t>survey collection, finalizing IDC curriculum </a:t>
          </a:r>
          <a:r>
            <a:rPr lang="en-US" sz="1100" kern="1200" dirty="0"/>
            <a:t>&amp;</a:t>
          </a:r>
          <a:r>
            <a:rPr lang="en-US" sz="1100" kern="1200" dirty="0">
              <a:latin typeface="Calibri Light" panose="020F0302020204030204"/>
            </a:rPr>
            <a:t> </a:t>
          </a:r>
          <a:r>
            <a:rPr lang="en-US" sz="1100" kern="1200" dirty="0"/>
            <a:t> curriculum &amp; survey questions</a:t>
          </a:r>
        </a:p>
      </dsp:txBody>
      <dsp:txXfrm>
        <a:off x="654569" y="2442160"/>
        <a:ext cx="1023957" cy="10239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009A04-BDA3-49A1-8DD1-CE3B52ECCA59}">
      <dsp:nvSpPr>
        <dsp:cNvPr id="0" name=""/>
        <dsp:cNvSpPr/>
      </dsp:nvSpPr>
      <dsp:spPr>
        <a:xfrm>
          <a:off x="1012015" y="1652"/>
          <a:ext cx="1998819" cy="1998819"/>
        </a:xfrm>
        <a:prstGeom prst="ellips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Quantitative analysis of IDC survey data with percent change in Likert score</a:t>
          </a:r>
        </a:p>
      </dsp:txBody>
      <dsp:txXfrm>
        <a:off x="1304735" y="294372"/>
        <a:ext cx="1413379" cy="1413379"/>
      </dsp:txXfrm>
    </dsp:sp>
    <dsp:sp modelId="{E8C94631-FADF-44DC-A775-F972396B7A45}">
      <dsp:nvSpPr>
        <dsp:cNvPr id="0" name=""/>
        <dsp:cNvSpPr/>
      </dsp:nvSpPr>
      <dsp:spPr>
        <a:xfrm>
          <a:off x="1431767" y="2162776"/>
          <a:ext cx="1159315" cy="1159315"/>
        </a:xfrm>
        <a:prstGeom prst="mathPlus">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1585434" y="2606098"/>
        <a:ext cx="851981" cy="272671"/>
      </dsp:txXfrm>
    </dsp:sp>
    <dsp:sp modelId="{915B0904-2F61-4546-814C-5C3C05E846CC}">
      <dsp:nvSpPr>
        <dsp:cNvPr id="0" name=""/>
        <dsp:cNvSpPr/>
      </dsp:nvSpPr>
      <dsp:spPr>
        <a:xfrm>
          <a:off x="1012015" y="3484396"/>
          <a:ext cx="1998819" cy="1998819"/>
        </a:xfrm>
        <a:prstGeom prst="ellipse">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en-US" sz="1600" kern="1200"/>
            <a:t>Qualitative analysis of</a:t>
          </a:r>
          <a:r>
            <a:rPr lang="en-US" sz="1600" kern="1200">
              <a:latin typeface="Calibri Light" panose="020F0302020204030204"/>
            </a:rPr>
            <a:t> narrative surveys of Community Care experiences </a:t>
          </a:r>
        </a:p>
      </dsp:txBody>
      <dsp:txXfrm>
        <a:off x="1304735" y="3777116"/>
        <a:ext cx="1413379" cy="1413379"/>
      </dsp:txXfrm>
    </dsp:sp>
    <dsp:sp modelId="{ADDD5CCC-B602-4F3E-8222-6E2F58522A9F}">
      <dsp:nvSpPr>
        <dsp:cNvPr id="0" name=""/>
        <dsp:cNvSpPr/>
      </dsp:nvSpPr>
      <dsp:spPr>
        <a:xfrm>
          <a:off x="3310657" y="2370654"/>
          <a:ext cx="635624" cy="743560"/>
        </a:xfrm>
        <a:prstGeom prst="rightArrow">
          <a:avLst>
            <a:gd name="adj1" fmla="val 60000"/>
            <a:gd name="adj2" fmla="val 50000"/>
          </a:avLst>
        </a:prstGeom>
        <a:solidFill>
          <a:schemeClr val="accent4">
            <a:hueOff val="9800891"/>
            <a:satOff val="-40777"/>
            <a:lumOff val="960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3310657" y="2519366"/>
        <a:ext cx="444937" cy="446136"/>
      </dsp:txXfrm>
    </dsp:sp>
    <dsp:sp modelId="{766B76F6-6564-495F-A6C7-9AE2A588502C}">
      <dsp:nvSpPr>
        <dsp:cNvPr id="0" name=""/>
        <dsp:cNvSpPr/>
      </dsp:nvSpPr>
      <dsp:spPr>
        <a:xfrm>
          <a:off x="4210126" y="743614"/>
          <a:ext cx="3997639" cy="3997639"/>
        </a:xfrm>
        <a:prstGeom prst="ellipse">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1778000" rtl="0">
            <a:lnSpc>
              <a:spcPct val="90000"/>
            </a:lnSpc>
            <a:spcBef>
              <a:spcPct val="0"/>
            </a:spcBef>
            <a:spcAft>
              <a:spcPct val="35000"/>
            </a:spcAft>
            <a:buNone/>
          </a:pPr>
          <a:r>
            <a:rPr lang="en-US" sz="4000" b="1" kern="1200" dirty="0">
              <a:latin typeface="Calibri Light" panose="020F0302020204030204"/>
            </a:rPr>
            <a:t>Cumulative Impact</a:t>
          </a:r>
          <a:r>
            <a:rPr lang="en-US" sz="4000" b="1" kern="1200" dirty="0"/>
            <a:t> </a:t>
          </a:r>
          <a:r>
            <a:rPr lang="en-US" sz="4000" b="1" kern="1200" dirty="0">
              <a:latin typeface="Calibri Light" panose="020F0302020204030204"/>
            </a:rPr>
            <a:t>on</a:t>
          </a:r>
          <a:r>
            <a:rPr lang="en-US" sz="4000" b="1" kern="1200" dirty="0"/>
            <a:t> Professional Identity Formation</a:t>
          </a:r>
          <a:r>
            <a:rPr lang="en-US" sz="4000" kern="1200" dirty="0">
              <a:latin typeface="Calibri Light" panose="020F0302020204030204"/>
            </a:rPr>
            <a:t> </a:t>
          </a:r>
          <a:endParaRPr lang="en-US" sz="4000" kern="1200" dirty="0"/>
        </a:p>
      </dsp:txBody>
      <dsp:txXfrm>
        <a:off x="4795567" y="1329055"/>
        <a:ext cx="2826757" cy="2826757"/>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091BA2-6B39-489B-932D-764B935F5B44}"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DC0B50-5FD4-4BEB-BACB-F22E0ABFA95C}" type="slidenum">
              <a:rPr lang="en-US" smtClean="0"/>
              <a:t>‹#›</a:t>
            </a:fld>
            <a:endParaRPr lang="en-US"/>
          </a:p>
        </p:txBody>
      </p:sp>
    </p:spTree>
    <p:extLst>
      <p:ext uri="{BB962C8B-B14F-4D97-AF65-F5344CB8AC3E}">
        <p14:creationId xmlns:p14="http://schemas.microsoft.com/office/powerpoint/2010/main" val="3200440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Calibri" panose="020F0502020204030204" pitchFamily="34" charset="0"/>
                <a:ea typeface="Calibri" panose="020F0502020204030204" pitchFamily="34" charset="0"/>
                <a:cs typeface="Times New Roman" panose="02020603050405020304" pitchFamily="18" charset="0"/>
              </a:rPr>
              <a:t>Read the slide which describes today’s objectives Be sure to note there are two options for time keeping:</a:t>
            </a:r>
            <a:endParaRPr lang="en-US" b="1" dirty="0"/>
          </a:p>
          <a:p>
            <a:endParaRPr lang="en-US" b="1" dirty="0"/>
          </a:p>
          <a:p>
            <a:r>
              <a:rPr lang="en-US" b="1" dirty="0"/>
              <a:t>If you take the 10-minute break:</a:t>
            </a:r>
          </a:p>
          <a:p>
            <a:r>
              <a:rPr lang="en-US" dirty="0"/>
              <a:t>7 projects @120 minutes = 12-minute presentations &amp; 5 minutes for group feedback </a:t>
            </a:r>
          </a:p>
          <a:p>
            <a:endParaRPr lang="en-US" dirty="0"/>
          </a:p>
          <a:p>
            <a:r>
              <a:rPr lang="en-US" b="1" dirty="0"/>
              <a:t>If you do not take the 10-minute break:</a:t>
            </a:r>
          </a:p>
          <a:p>
            <a:r>
              <a:rPr lang="en-US" dirty="0"/>
              <a:t>7 projects @ 130 minutes = 13-minute presentations &amp; 5 minutes for group feedback</a:t>
            </a:r>
          </a:p>
          <a:p>
            <a:endParaRPr lang="en-US" dirty="0"/>
          </a:p>
        </p:txBody>
      </p:sp>
      <p:sp>
        <p:nvSpPr>
          <p:cNvPr id="4" name="Slide Number Placeholder 3"/>
          <p:cNvSpPr>
            <a:spLocks noGrp="1"/>
          </p:cNvSpPr>
          <p:nvPr>
            <p:ph type="sldNum" sz="quarter" idx="5"/>
          </p:nvPr>
        </p:nvSpPr>
        <p:spPr/>
        <p:txBody>
          <a:bodyPr/>
          <a:lstStyle/>
          <a:p>
            <a:fld id="{01DC0B50-5FD4-4BEB-BACB-F22E0ABFA95C}" type="slidenum">
              <a:rPr lang="en-US" smtClean="0"/>
              <a:t>2</a:t>
            </a:fld>
            <a:endParaRPr lang="en-US"/>
          </a:p>
        </p:txBody>
      </p:sp>
    </p:spTree>
    <p:extLst>
      <p:ext uri="{BB962C8B-B14F-4D97-AF65-F5344CB8AC3E}">
        <p14:creationId xmlns:p14="http://schemas.microsoft.com/office/powerpoint/2010/main" val="2919571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19077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CE0CF-0FE0-D282-F8D8-8292709372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F68EE1-F820-7D28-60C0-844BBDC11F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F379BE-29D4-20D3-D1AB-FE7948539E6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58415D4-9F45-85F5-AC06-CB9A92836BC5}"/>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2787056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22144-3613-330E-AD8B-41B900534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E061E2-F2BA-1EC3-A046-CDB68B562E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87546E-0BA9-3607-5FF4-C1B115F94D8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DBA2162-F886-44A5-38C2-75C3439F3AF5}"/>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23343657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C9233-7653-7F22-6940-D70B724D79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DEE203-6A9B-08BD-3E96-E70E637F1A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7E4C03-688B-2D57-BB89-7C9C261DC12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D247195-639F-88BC-98DC-0EA6B978789F}"/>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6654850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1E492-CAEC-88F9-0C68-1C9CB243DC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99D9A8-A53D-63CF-2BB9-C92C784B0A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CC8CE1-5FEB-AAAE-98F3-A6E0D57C37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BB83257-10E3-5A64-82A2-B7BDFFD35857}"/>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1111138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8951D-4BA0-5B67-B7FB-C1FB6284D7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5D0083-B908-EE92-DA18-11FEC5C618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E1F6B1-3964-A0B9-C044-D40F6578F32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F274974-04EB-12A8-814D-91DF731B39CF}"/>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32186476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4D5FC-C4FC-FA0B-5C59-C98245D51E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08F12F-804C-A01C-4F7A-04278BA643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9C0C07-88FA-AF19-81F5-EAD067BD05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EDED1D0-DCD8-228C-11E8-68218C073835}"/>
              </a:ext>
            </a:extLst>
          </p:cNvPr>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3284068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Google Shape;31;g3fb6d06bd7e_0_4:notes"/>
          <p:cNvSpPr txBox="1">
            <a:spLocks noGrp="1"/>
          </p:cNvSpPr>
          <p:nvPr>
            <p:ph type="body" idx="1"/>
          </p:nvPr>
        </p:nvSpPr>
        <p:spPr>
          <a:xfrm>
            <a:off x="976313" y="4560888"/>
            <a:ext cx="5362500" cy="4321200"/>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a:p>
        </p:txBody>
      </p:sp>
      <p:sp>
        <p:nvSpPr>
          <p:cNvPr id="32" name="Google Shape;32;g3fb6d06bd7e_0_4:notes"/>
          <p:cNvSpPr>
            <a:spLocks noGrp="1" noRot="1" noChangeAspect="1"/>
          </p:cNvSpPr>
          <p:nvPr>
            <p:ph type="sldImg" idx="2"/>
          </p:nvPr>
        </p:nvSpPr>
        <p:spPr>
          <a:xfrm>
            <a:off x="457200" y="719138"/>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41634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4175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CE0CF-0FE0-D282-F8D8-8292709372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F68EE1-F820-7D28-60C0-844BBDC11F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F379BE-29D4-20D3-D1AB-FE7948539E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8415D4-9F45-85F5-AC06-CB9A92836B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43648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22144-3613-330E-AD8B-41B900534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E061E2-F2BA-1EC3-A046-CDB68B562E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87546E-0BA9-3607-5FF4-C1B115F94D8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BA2162-F886-44A5-38C2-75C3439F3A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577653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C9233-7653-7F22-6940-D70B724D79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DEE203-6A9B-08BD-3E96-E70E637F1A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7E4C03-688B-2D57-BB89-7C9C261DC1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247195-639F-88BC-98DC-0EA6B978789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556565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1E492-CAEC-88F9-0C68-1C9CB243DC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99D9A8-A53D-63CF-2BB9-C92C784B0A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CC8CE1-5FEB-AAAE-98F3-A6E0D57C37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B83257-10E3-5A64-82A2-B7BDFFD3585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908393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8951D-4BA0-5B67-B7FB-C1FB6284D7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5D0083-B908-EE92-DA18-11FEC5C618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E1F6B1-3964-A0B9-C044-D40F6578F3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274974-04EB-12A8-814D-91DF731B39C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44922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4D5FC-C4FC-FA0B-5C59-C98245D51E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08F12F-804C-A01C-4F7A-04278BA643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9C0C07-88FA-AF19-81F5-EAD067BD05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DED1D0-DCD8-228C-11E8-68218C0738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691999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5200" rtl="0" eaLnBrk="0" fontAlgn="base" latinLnBrk="0" hangingPunct="0">
              <a:lnSpc>
                <a:spcPct val="100000"/>
              </a:lnSpc>
              <a:spcBef>
                <a:spcPct val="0"/>
              </a:spcBef>
              <a:spcAft>
                <a:spcPct val="0"/>
              </a:spcAft>
              <a:buClrTx/>
              <a:buSzTx/>
              <a:buFontTx/>
              <a:buNone/>
              <a:tabLst/>
              <a:defRPr/>
            </a:pPr>
            <a:fld id="{53E10169-5C73-2546-A1A2-282E315E3D7E}" type="slidenum">
              <a:rPr kumimoji="0" lang="en-US" altLang="en-US" sz="1200" b="0" i="0" u="none" strike="noStrike" kern="1200" cap="none" spc="0" normalizeH="0" baseline="0" noProof="0" smtClean="0">
                <a:ln>
                  <a:noFill/>
                </a:ln>
                <a:solidFill>
                  <a:srgbClr val="000000"/>
                </a:solidFill>
                <a:effectLst/>
                <a:uLnTx/>
                <a:uFillTx/>
                <a:latin typeface="Times" panose="02020603050405020304" pitchFamily="18" charset="0"/>
                <a:ea typeface="+mn-ea"/>
                <a:cs typeface="+mn-cs"/>
              </a:rPr>
              <a:pPr marL="0" marR="0" lvl="0" indent="0" algn="r" defTabSz="965200" rtl="0" eaLnBrk="0" fontAlgn="base" latinLnBrk="0" hangingPunct="0">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31466323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114480"/>
            <a:ext cx="10972800" cy="912968"/>
          </a:xfrm>
        </p:spPr>
        <p:txBody>
          <a:bodyPr anchor="t" anchorCtr="0">
            <a:normAutofit/>
          </a:bodyPr>
          <a:lstStyle>
            <a:lvl1pPr algn="ctr">
              <a:defRPr sz="4267">
                <a:solidFill>
                  <a:srgbClr val="72BF44"/>
                </a:solidFill>
                <a:latin typeface="+mn-lt"/>
              </a:defRPr>
            </a:lvl1pPr>
          </a:lstStyle>
          <a:p>
            <a:r>
              <a:rPr lang="en-US" dirty="0"/>
              <a:t>Click to edit Master title style</a:t>
            </a:r>
          </a:p>
        </p:txBody>
      </p:sp>
      <p:sp>
        <p:nvSpPr>
          <p:cNvPr id="3" name="Subtitle 2"/>
          <p:cNvSpPr>
            <a:spLocks noGrp="1"/>
          </p:cNvSpPr>
          <p:nvPr>
            <p:ph type="subTitle" idx="1"/>
          </p:nvPr>
        </p:nvSpPr>
        <p:spPr>
          <a:xfrm>
            <a:off x="609600" y="4119523"/>
            <a:ext cx="10972800" cy="1655763"/>
          </a:xfrm>
          <a:prstGeom prst="rect">
            <a:avLst/>
          </a:prstGeom>
        </p:spPr>
        <p:txBody>
          <a:bodyPr>
            <a:normAutofit/>
          </a:bodyPr>
          <a:lstStyle>
            <a:lvl1pPr marL="0" indent="0" algn="ctr">
              <a:buNone/>
              <a:defRPr sz="2667">
                <a:solidFill>
                  <a:schemeClr val="bg2">
                    <a:lumMod val="50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pic>
        <p:nvPicPr>
          <p:cNvPr id="8" name="Picture 2">
            <a:extLst>
              <a:ext uri="{FF2B5EF4-FFF2-40B4-BE49-F238E27FC236}">
                <a16:creationId xmlns:a16="http://schemas.microsoft.com/office/drawing/2014/main" id="{4F6A9ED6-DB5B-5B49-9F3D-D7D80348D8F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4318000" y="1082715"/>
            <a:ext cx="3556000" cy="113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271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114480"/>
            <a:ext cx="10972800" cy="912968"/>
          </a:xfrm>
        </p:spPr>
        <p:txBody>
          <a:bodyPr anchor="t" anchorCtr="0">
            <a:normAutofit/>
          </a:bodyPr>
          <a:lstStyle>
            <a:lvl1pPr algn="ctr">
              <a:defRPr sz="4267">
                <a:solidFill>
                  <a:srgbClr val="72BF44"/>
                </a:solidFill>
                <a:latin typeface="+mn-lt"/>
              </a:defRPr>
            </a:lvl1pPr>
          </a:lstStyle>
          <a:p>
            <a:r>
              <a:rPr lang="en-US" dirty="0"/>
              <a:t>Click to edit Master title style</a:t>
            </a:r>
          </a:p>
        </p:txBody>
      </p:sp>
      <p:sp>
        <p:nvSpPr>
          <p:cNvPr id="3" name="Subtitle 2"/>
          <p:cNvSpPr>
            <a:spLocks noGrp="1"/>
          </p:cNvSpPr>
          <p:nvPr>
            <p:ph type="subTitle" idx="1"/>
          </p:nvPr>
        </p:nvSpPr>
        <p:spPr>
          <a:xfrm>
            <a:off x="609600" y="4119523"/>
            <a:ext cx="10972800" cy="1655763"/>
          </a:xfrm>
          <a:prstGeom prst="rect">
            <a:avLst/>
          </a:prstGeom>
        </p:spPr>
        <p:txBody>
          <a:bodyPr>
            <a:normAutofit/>
          </a:bodyPr>
          <a:lstStyle>
            <a:lvl1pPr marL="0" indent="0" algn="ctr">
              <a:buNone/>
              <a:defRPr sz="2667">
                <a:solidFill>
                  <a:schemeClr val="bg2">
                    <a:lumMod val="50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pic>
        <p:nvPicPr>
          <p:cNvPr id="8" name="Picture 2">
            <a:extLst>
              <a:ext uri="{FF2B5EF4-FFF2-40B4-BE49-F238E27FC236}">
                <a16:creationId xmlns:a16="http://schemas.microsoft.com/office/drawing/2014/main" id="{4F6A9ED6-DB5B-5B49-9F3D-D7D80348D8F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4318000" y="1082715"/>
            <a:ext cx="3556000" cy="113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271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83195"/>
            <a:ext cx="10460736" cy="612648"/>
          </a:xfrm>
        </p:spPr>
        <p:txBody>
          <a:bodyPr>
            <a:noAutofit/>
          </a:bodyPr>
          <a:lstStyle>
            <a:lvl1pPr>
              <a:defRPr sz="3733">
                <a:solidFill>
                  <a:srgbClr val="72BF44"/>
                </a:solidFill>
                <a:latin typeface="+mn-lt"/>
              </a:defRPr>
            </a:lvl1pPr>
          </a:lstStyle>
          <a:p>
            <a:r>
              <a:rPr lang="en-US" dirty="0"/>
              <a:t>Click to edit Master title style</a:t>
            </a:r>
          </a:p>
        </p:txBody>
      </p:sp>
      <p:sp>
        <p:nvSpPr>
          <p:cNvPr id="3" name="Content Placeholder 2"/>
          <p:cNvSpPr>
            <a:spLocks noGrp="1"/>
          </p:cNvSpPr>
          <p:nvPr>
            <p:ph idx="1" hasCustomPrompt="1"/>
          </p:nvPr>
        </p:nvSpPr>
        <p:spPr>
          <a:xfrm>
            <a:off x="609600" y="2860686"/>
            <a:ext cx="10972800" cy="2462164"/>
          </a:xfrm>
          <a:prstGeom prst="rect">
            <a:avLst/>
          </a:prstGeom>
        </p:spPr>
        <p:txBody>
          <a:bodyPr/>
          <a:lstStyle>
            <a:lvl1pPr marL="457189" indent="-457189">
              <a:buClr>
                <a:srgbClr val="72BF44"/>
              </a:buClr>
              <a:buFont typeface="Wingdings" pitchFamily="2" charset="2"/>
              <a:buChar char="§"/>
              <a:defRPr>
                <a:solidFill>
                  <a:schemeClr val="bg2">
                    <a:lumMod val="50000"/>
                  </a:schemeClr>
                </a:solidFill>
              </a:defRPr>
            </a:lvl1pPr>
            <a:lvl2pPr marL="685783" indent="-228594">
              <a:buClr>
                <a:srgbClr val="72BF44"/>
              </a:buClr>
              <a:buFont typeface="System Font Regular"/>
              <a:buChar char="&gt;"/>
              <a:defRPr>
                <a:solidFill>
                  <a:schemeClr val="bg2">
                    <a:lumMod val="50000"/>
                  </a:schemeClr>
                </a:solidFill>
              </a:defRPr>
            </a:lvl2pPr>
            <a:lvl3pPr>
              <a:defRPr>
                <a:solidFill>
                  <a:schemeClr val="bg2">
                    <a:lumMod val="50000"/>
                  </a:schemeClr>
                </a:solidFill>
              </a:defRPr>
            </a:lvl3pPr>
          </a:lstStyle>
          <a:p>
            <a:pPr lvl="0"/>
            <a:r>
              <a:rPr lang="en-US" dirty="0"/>
              <a:t>Edit Master text styles</a:t>
            </a:r>
          </a:p>
          <a:p>
            <a:pPr lvl="1"/>
            <a:r>
              <a:rPr lang="en-US" dirty="0"/>
              <a:t>Second level</a:t>
            </a:r>
          </a:p>
          <a:p>
            <a:pPr lvl="2"/>
            <a:r>
              <a:rPr lang="en-US" dirty="0"/>
              <a:t>Third level</a:t>
            </a:r>
          </a:p>
        </p:txBody>
      </p:sp>
      <p:sp>
        <p:nvSpPr>
          <p:cNvPr id="8" name="Subtitle 2"/>
          <p:cNvSpPr>
            <a:spLocks noGrp="1"/>
          </p:cNvSpPr>
          <p:nvPr>
            <p:ph type="subTitle" idx="13"/>
          </p:nvPr>
        </p:nvSpPr>
        <p:spPr>
          <a:xfrm>
            <a:off x="609603" y="1361070"/>
            <a:ext cx="10972800" cy="1290636"/>
          </a:xfrm>
          <a:prstGeom prst="rect">
            <a:avLst/>
          </a:prstGeom>
        </p:spPr>
        <p:txBody>
          <a:bodyPr>
            <a:normAutofit/>
          </a:bodyPr>
          <a:lstStyle>
            <a:lvl1pPr marL="0" indent="0" algn="l">
              <a:buNone/>
              <a:defRPr sz="2800">
                <a:solidFill>
                  <a:schemeClr val="bg2">
                    <a:lumMod val="50000"/>
                  </a:schemeClr>
                </a:solidFill>
              </a:defRPr>
            </a:lvl1pPr>
            <a:lvl2pPr marL="609570" indent="0" algn="ctr">
              <a:buNone/>
              <a:defRPr sz="2667"/>
            </a:lvl2pPr>
            <a:lvl3pPr marL="1219139" indent="0" algn="ctr">
              <a:buNone/>
              <a:defRPr sz="2400"/>
            </a:lvl3pPr>
            <a:lvl4pPr marL="1828709" indent="0" algn="ctr">
              <a:buNone/>
              <a:defRPr sz="2133"/>
            </a:lvl4pPr>
            <a:lvl5pPr marL="2438278" indent="0" algn="ctr">
              <a:buNone/>
              <a:defRPr sz="2133"/>
            </a:lvl5pPr>
            <a:lvl6pPr marL="3047848" indent="0" algn="ctr">
              <a:buNone/>
              <a:defRPr sz="2133"/>
            </a:lvl6pPr>
            <a:lvl7pPr marL="3657417" indent="0" algn="ctr">
              <a:buNone/>
              <a:defRPr sz="2133"/>
            </a:lvl7pPr>
            <a:lvl8pPr marL="4266987" indent="0" algn="ctr">
              <a:buNone/>
              <a:defRPr sz="2133"/>
            </a:lvl8pPr>
            <a:lvl9pPr marL="4876557" indent="0" algn="ctr">
              <a:buNone/>
              <a:defRPr sz="2133"/>
            </a:lvl9pPr>
          </a:lstStyle>
          <a:p>
            <a:r>
              <a:rPr lang="en-US" dirty="0"/>
              <a:t>Click to edit Master subtitle style</a:t>
            </a:r>
          </a:p>
        </p:txBody>
      </p:sp>
      <p:pic>
        <p:nvPicPr>
          <p:cNvPr id="9" name="Picture 8">
            <a:extLst>
              <a:ext uri="{FF2B5EF4-FFF2-40B4-BE49-F238E27FC236}">
                <a16:creationId xmlns:a16="http://schemas.microsoft.com/office/drawing/2014/main" id="{0CE34BCC-5333-B247-867D-5CA0247E17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0440" y="5531829"/>
            <a:ext cx="2551961" cy="812800"/>
          </a:xfrm>
          <a:prstGeom prst="rect">
            <a:avLst/>
          </a:prstGeom>
        </p:spPr>
      </p:pic>
    </p:spTree>
    <p:extLst>
      <p:ext uri="{BB962C8B-B14F-4D97-AF65-F5344CB8AC3E}">
        <p14:creationId xmlns:p14="http://schemas.microsoft.com/office/powerpoint/2010/main" val="3262416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114480"/>
            <a:ext cx="10972800" cy="912968"/>
          </a:xfrm>
        </p:spPr>
        <p:txBody>
          <a:bodyPr anchor="t" anchorCtr="0">
            <a:normAutofit/>
          </a:bodyPr>
          <a:lstStyle>
            <a:lvl1pPr algn="ctr">
              <a:defRPr sz="4267">
                <a:solidFill>
                  <a:srgbClr val="72BF44"/>
                </a:solidFill>
                <a:latin typeface="+mn-lt"/>
              </a:defRPr>
            </a:lvl1pPr>
          </a:lstStyle>
          <a:p>
            <a:r>
              <a:rPr lang="en-US" dirty="0"/>
              <a:t>Click to edit Master title style</a:t>
            </a:r>
          </a:p>
        </p:txBody>
      </p:sp>
      <p:sp>
        <p:nvSpPr>
          <p:cNvPr id="3" name="Subtitle 2"/>
          <p:cNvSpPr>
            <a:spLocks noGrp="1"/>
          </p:cNvSpPr>
          <p:nvPr>
            <p:ph type="subTitle" idx="1"/>
          </p:nvPr>
        </p:nvSpPr>
        <p:spPr>
          <a:xfrm>
            <a:off x="609600" y="4119523"/>
            <a:ext cx="10972800" cy="1655763"/>
          </a:xfrm>
          <a:prstGeom prst="rect">
            <a:avLst/>
          </a:prstGeom>
        </p:spPr>
        <p:txBody>
          <a:bodyPr>
            <a:normAutofit/>
          </a:bodyPr>
          <a:lstStyle>
            <a:lvl1pPr marL="0" indent="0" algn="ctr">
              <a:buNone/>
              <a:defRPr sz="2667">
                <a:solidFill>
                  <a:schemeClr val="bg2">
                    <a:lumMod val="50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pic>
        <p:nvPicPr>
          <p:cNvPr id="8" name="Picture 2">
            <a:extLst>
              <a:ext uri="{FF2B5EF4-FFF2-40B4-BE49-F238E27FC236}">
                <a16:creationId xmlns:a16="http://schemas.microsoft.com/office/drawing/2014/main" id="{4F6A9ED6-DB5B-5B49-9F3D-D7D80348D8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4318000" y="1082715"/>
            <a:ext cx="3556000" cy="113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5632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5DBC0-C637-4DC5-B1CC-0960550B5FE2}"/>
              </a:ext>
            </a:extLst>
          </p:cNvPr>
          <p:cNvSpPr>
            <a:spLocks noGrp="1"/>
          </p:cNvSpPr>
          <p:nvPr>
            <p:ph type="title"/>
          </p:nvPr>
        </p:nvSpPr>
        <p:spPr/>
        <p:txBody>
          <a:bodyPr>
            <a:normAutofit/>
          </a:bodyPr>
          <a:lstStyle>
            <a:lvl1pPr>
              <a:defRPr sz="4800" b="1" cap="small" baseline="0"/>
            </a:lvl1pPr>
          </a:lstStyle>
          <a:p>
            <a:r>
              <a:rPr lang="en-US" dirty="0"/>
              <a:t>Click to edit Master title style</a:t>
            </a:r>
          </a:p>
        </p:txBody>
      </p:sp>
      <p:sp>
        <p:nvSpPr>
          <p:cNvPr id="3" name="Content Placeholder 2">
            <a:extLst>
              <a:ext uri="{FF2B5EF4-FFF2-40B4-BE49-F238E27FC236}">
                <a16:creationId xmlns:a16="http://schemas.microsoft.com/office/drawing/2014/main" id="{03B0D828-BB16-4104-AB4E-3BF3B02C5B3D}"/>
              </a:ext>
            </a:extLst>
          </p:cNvPr>
          <p:cNvSpPr>
            <a:spLocks noGrp="1"/>
          </p:cNvSpPr>
          <p:nvPr>
            <p:ph idx="1"/>
          </p:nvPr>
        </p:nvSpPr>
        <p:spPr/>
        <p:txBody>
          <a:bodyPr/>
          <a:lstStyle>
            <a:lvl1pPr marL="228594" indent="-228594">
              <a:buFont typeface="Wingdings" panose="05000000000000000000" pitchFamily="2" charset="2"/>
              <a:buChar char="§"/>
              <a:defRPr sz="3200" b="1"/>
            </a:lvl1pPr>
            <a:lvl2pPr marL="685783" indent="-228594">
              <a:buSzPct val="60000"/>
              <a:buFont typeface="Wingdings" panose="05000000000000000000" pitchFamily="2" charset="2"/>
              <a:buChar char=""/>
              <a:defRPr sz="2667"/>
            </a:lvl2pPr>
            <a:lvl3pPr marL="1142971" indent="-228594">
              <a:buClr>
                <a:srgbClr val="72BF44"/>
              </a:buClr>
              <a:buFont typeface="Courier New" panose="02070309020205020404" pitchFamily="49" charset="0"/>
              <a:buChar char="o"/>
              <a:defRPr sz="2133"/>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C4643C7-E015-4907-8846-F258AEC69E21}"/>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651FDAE1-0A66-4BAC-A93B-9DA191C3EDA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CE71F6D-5689-44E0-8F7D-35332DCE2CE3}"/>
              </a:ext>
            </a:extLst>
          </p:cNvPr>
          <p:cNvSpPr>
            <a:spLocks noGrp="1"/>
          </p:cNvSpPr>
          <p:nvPr>
            <p:ph type="sldNum" sz="quarter" idx="12"/>
          </p:nvPr>
        </p:nvSpPr>
        <p:spPr/>
        <p:txBody>
          <a:bodyPr/>
          <a:lstStyle/>
          <a:p>
            <a:endParaRPr lang="en-US" dirty="0"/>
          </a:p>
        </p:txBody>
      </p:sp>
      <p:pic>
        <p:nvPicPr>
          <p:cNvPr id="8" name="Picture 7" descr="A close up of a sign&#10;&#10;Description automatically generated">
            <a:extLst>
              <a:ext uri="{FF2B5EF4-FFF2-40B4-BE49-F238E27FC236}">
                <a16:creationId xmlns:a16="http://schemas.microsoft.com/office/drawing/2014/main" id="{0C31D939-AB1E-460A-BED6-98E9B8A060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10441" y="5821819"/>
            <a:ext cx="740608" cy="710291"/>
          </a:xfrm>
          <a:prstGeom prst="rect">
            <a:avLst/>
          </a:prstGeom>
        </p:spPr>
      </p:pic>
    </p:spTree>
    <p:extLst>
      <p:ext uri="{BB962C8B-B14F-4D97-AF65-F5344CB8AC3E}">
        <p14:creationId xmlns:p14="http://schemas.microsoft.com/office/powerpoint/2010/main" val="4061304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5DBC0-C637-4DC5-B1CC-0960550B5F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B0D828-BB16-4104-AB4E-3BF3B02C5B3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4643C7-E015-4907-8846-F258AEC69E21}"/>
              </a:ext>
            </a:extLst>
          </p:cNvPr>
          <p:cNvSpPr>
            <a:spLocks noGrp="1"/>
          </p:cNvSpPr>
          <p:nvPr>
            <p:ph type="dt" sz="half" idx="10"/>
          </p:nvPr>
        </p:nvSpPr>
        <p:spPr/>
        <p:txBody>
          <a:bodyPr/>
          <a:lstStyle/>
          <a:p>
            <a:fld id="{160C573D-E31C-470A-83DE-5C90659769F4}" type="datetimeFigureOut">
              <a:rPr lang="en-US" smtClean="0"/>
              <a:t>10/2/2026</a:t>
            </a:fld>
            <a:endParaRPr lang="en-US" dirty="0"/>
          </a:p>
        </p:txBody>
      </p:sp>
      <p:sp>
        <p:nvSpPr>
          <p:cNvPr id="5" name="Footer Placeholder 4">
            <a:extLst>
              <a:ext uri="{FF2B5EF4-FFF2-40B4-BE49-F238E27FC236}">
                <a16:creationId xmlns:a16="http://schemas.microsoft.com/office/drawing/2014/main" id="{651FDAE1-0A66-4BAC-A93B-9DA191C3EDA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CE71F6D-5689-44E0-8F7D-35332DCE2CE3}"/>
              </a:ext>
            </a:extLst>
          </p:cNvPr>
          <p:cNvSpPr>
            <a:spLocks noGrp="1"/>
          </p:cNvSpPr>
          <p:nvPr>
            <p:ph type="sldNum" sz="quarter" idx="12"/>
          </p:nvPr>
        </p:nvSpPr>
        <p:spPr/>
        <p:txBody>
          <a:bodyPr/>
          <a:lstStyle/>
          <a:p>
            <a:fld id="{91BBB540-2AFB-4995-A065-B21EDDE61828}" type="slidenum">
              <a:rPr lang="en-US" smtClean="0"/>
              <a:t>‹#›</a:t>
            </a:fld>
            <a:endParaRPr lang="en-US" dirty="0"/>
          </a:p>
        </p:txBody>
      </p:sp>
    </p:spTree>
    <p:extLst>
      <p:ext uri="{BB962C8B-B14F-4D97-AF65-F5344CB8AC3E}">
        <p14:creationId xmlns:p14="http://schemas.microsoft.com/office/powerpoint/2010/main" val="1756272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16B89B7-F7AC-4F01-B7DF-17E6D47785E5}"/>
              </a:ext>
            </a:extLst>
          </p:cNvPr>
          <p:cNvSpPr>
            <a:spLocks noGrp="1" noChangeArrowheads="1"/>
          </p:cNvSpPr>
          <p:nvPr>
            <p:ph type="dt" sz="half" idx="10"/>
          </p:nvPr>
        </p:nvSpPr>
        <p:spPr>
          <a:xfrm>
            <a:off x="79627" y="6477000"/>
            <a:ext cx="3730373" cy="242491"/>
          </a:xfrm>
        </p:spPr>
        <p:txBody>
          <a:bodyPr/>
          <a:lstStyle>
            <a:lvl1pPr>
              <a:defRPr sz="900">
                <a:latin typeface="Calibri" panose="020F0502020204030204" pitchFamily="34" charset="0"/>
                <a:cs typeface="Calibri" panose="020F0502020204030204" pitchFamily="34" charset="0"/>
              </a:defRPr>
            </a:lvl1pPr>
          </a:lstStyle>
          <a:p>
            <a:pPr>
              <a:defRPr/>
            </a:pPr>
            <a:r>
              <a:rPr lang="en-US"/>
              <a:t>NI IX Meeting #2: April 5-6 2024</a:t>
            </a:r>
          </a:p>
        </p:txBody>
      </p:sp>
      <p:sp>
        <p:nvSpPr>
          <p:cNvPr id="3" name="Rectangle 6">
            <a:extLst>
              <a:ext uri="{FF2B5EF4-FFF2-40B4-BE49-F238E27FC236}">
                <a16:creationId xmlns:a16="http://schemas.microsoft.com/office/drawing/2014/main" id="{C51C5287-BE21-3B14-E94C-8A4B9AE1D3B3}"/>
              </a:ext>
            </a:extLst>
          </p:cNvPr>
          <p:cNvSpPr>
            <a:spLocks noGrp="1" noChangeArrowheads="1"/>
          </p:cNvSpPr>
          <p:nvPr>
            <p:ph type="sldNum" sz="quarter" idx="11"/>
          </p:nvPr>
        </p:nvSpPr>
        <p:spPr>
          <a:xfrm>
            <a:off x="9252353" y="6490891"/>
            <a:ext cx="2540000" cy="228600"/>
          </a:xfrm>
        </p:spPr>
        <p:txBody>
          <a:bodyPr/>
          <a:lstStyle>
            <a:lvl1pPr algn="r" rtl="0" eaLnBrk="0" fontAlgn="base" hangingPunct="0">
              <a:spcBef>
                <a:spcPct val="0"/>
              </a:spcBef>
              <a:spcAft>
                <a:spcPct val="0"/>
              </a:spcAft>
              <a:defRPr lang="en-US" altLang="en-US" sz="900" kern="1200">
                <a:solidFill>
                  <a:schemeClr val="tx1"/>
                </a:solidFill>
                <a:latin typeface="Calibri" panose="020F0502020204030204" pitchFamily="34" charset="0"/>
                <a:ea typeface="+mn-ea"/>
                <a:cs typeface="Calibri" panose="020F0502020204030204" pitchFamily="34" charset="0"/>
              </a:defRPr>
            </a:lvl1pPr>
          </a:lstStyle>
          <a:p>
            <a:pPr>
              <a:defRPr/>
            </a:pPr>
            <a:r>
              <a:t>Tucson, Arizona</a:t>
            </a:r>
          </a:p>
        </p:txBody>
      </p:sp>
    </p:spTree>
    <p:extLst>
      <p:ext uri="{BB962C8B-B14F-4D97-AF65-F5344CB8AC3E}">
        <p14:creationId xmlns:p14="http://schemas.microsoft.com/office/powerpoint/2010/main" val="1153539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ED6E7DF-1268-EBF7-A49A-4CE4F37612BB}"/>
              </a:ext>
            </a:extLst>
          </p:cNvPr>
          <p:cNvSpPr>
            <a:spLocks noGrp="1" noChangeArrowheads="1"/>
          </p:cNvSpPr>
          <p:nvPr>
            <p:ph type="dt" sz="half" idx="10"/>
          </p:nvPr>
        </p:nvSpPr>
        <p:spPr>
          <a:xfrm>
            <a:off x="79627" y="6477000"/>
            <a:ext cx="3730373" cy="242491"/>
          </a:xfrm>
        </p:spPr>
        <p:txBody>
          <a:bodyPr/>
          <a:lstStyle>
            <a:lvl1pPr>
              <a:defRPr sz="900">
                <a:latin typeface="Calibri" panose="020F0502020204030204" pitchFamily="34" charset="0"/>
                <a:cs typeface="Calibri" panose="020F0502020204030204" pitchFamily="34" charset="0"/>
              </a:defRPr>
            </a:lvl1pPr>
          </a:lstStyle>
          <a:p>
            <a:pPr>
              <a:defRPr/>
            </a:pPr>
            <a:r>
              <a:rPr lang="en-US"/>
              <a:t>NI IX Meeting #2: April 5-6 2024</a:t>
            </a:r>
          </a:p>
        </p:txBody>
      </p:sp>
      <p:sp>
        <p:nvSpPr>
          <p:cNvPr id="3" name="Rectangle 6">
            <a:extLst>
              <a:ext uri="{FF2B5EF4-FFF2-40B4-BE49-F238E27FC236}">
                <a16:creationId xmlns:a16="http://schemas.microsoft.com/office/drawing/2014/main" id="{ABEB279C-21F5-FEDA-4D07-951325052066}"/>
              </a:ext>
            </a:extLst>
          </p:cNvPr>
          <p:cNvSpPr>
            <a:spLocks noGrp="1" noChangeArrowheads="1"/>
          </p:cNvSpPr>
          <p:nvPr>
            <p:ph type="sldNum" sz="quarter" idx="11"/>
          </p:nvPr>
        </p:nvSpPr>
        <p:spPr>
          <a:xfrm>
            <a:off x="9252353" y="6490891"/>
            <a:ext cx="2540000" cy="228600"/>
          </a:xfrm>
        </p:spPr>
        <p:txBody>
          <a:bodyPr/>
          <a:lstStyle>
            <a:lvl1pPr algn="r" rtl="0" eaLnBrk="0" fontAlgn="base" hangingPunct="0">
              <a:spcBef>
                <a:spcPct val="0"/>
              </a:spcBef>
              <a:spcAft>
                <a:spcPct val="0"/>
              </a:spcAft>
              <a:defRPr lang="en-US" altLang="en-US" sz="900" kern="1200">
                <a:solidFill>
                  <a:schemeClr val="tx1"/>
                </a:solidFill>
                <a:latin typeface="Calibri" panose="020F0502020204030204" pitchFamily="34" charset="0"/>
                <a:ea typeface="+mn-ea"/>
                <a:cs typeface="Calibri" panose="020F0502020204030204" pitchFamily="34" charset="0"/>
              </a:defRPr>
            </a:lvl1pPr>
          </a:lstStyle>
          <a:p>
            <a:pPr>
              <a:defRPr/>
            </a:pPr>
            <a:r>
              <a:t>Tucson, Arizona</a:t>
            </a:r>
          </a:p>
        </p:txBody>
      </p:sp>
    </p:spTree>
    <p:extLst>
      <p:ext uri="{BB962C8B-B14F-4D97-AF65-F5344CB8AC3E}">
        <p14:creationId xmlns:p14="http://schemas.microsoft.com/office/powerpoint/2010/main" val="2068414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1AB513-D7E7-5082-7EEC-7FDE212170FE}"/>
              </a:ext>
            </a:extLst>
          </p:cNvPr>
          <p:cNvSpPr>
            <a:spLocks noGrp="1"/>
          </p:cNvSpPr>
          <p:nvPr>
            <p:ph type="dt" sz="half" idx="10"/>
          </p:nvPr>
        </p:nvSpPr>
        <p:spPr/>
        <p:txBody>
          <a:bodyPr/>
          <a:lstStyle/>
          <a:p>
            <a:fld id="{2B030862-32C2-44F9-8421-529B3184924F}" type="datetimeFigureOut">
              <a:rPr lang="en-US" smtClean="0"/>
              <a:t>10/2/2026</a:t>
            </a:fld>
            <a:endParaRPr lang="en-US"/>
          </a:p>
        </p:txBody>
      </p:sp>
      <p:sp>
        <p:nvSpPr>
          <p:cNvPr id="3" name="Footer Placeholder 2">
            <a:extLst>
              <a:ext uri="{FF2B5EF4-FFF2-40B4-BE49-F238E27FC236}">
                <a16:creationId xmlns:a16="http://schemas.microsoft.com/office/drawing/2014/main" id="{ADB38C1B-1CCC-7464-7EBD-6ACC5B67E7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A8E106-3161-6418-967E-4324CA705912}"/>
              </a:ext>
            </a:extLst>
          </p:cNvPr>
          <p:cNvSpPr>
            <a:spLocks noGrp="1"/>
          </p:cNvSpPr>
          <p:nvPr>
            <p:ph type="sldNum" sz="quarter" idx="12"/>
          </p:nvPr>
        </p:nvSpPr>
        <p:spPr/>
        <p:txBody>
          <a:bodyPr/>
          <a:lstStyle/>
          <a:p>
            <a:fld id="{E1FFB200-E482-43B8-9F7E-673357A7A513}" type="slidenum">
              <a:rPr lang="en-US" smtClean="0"/>
              <a:t>‹#›</a:t>
            </a:fld>
            <a:endParaRPr lang="en-US"/>
          </a:p>
        </p:txBody>
      </p:sp>
    </p:spTree>
    <p:extLst>
      <p:ext uri="{BB962C8B-B14F-4D97-AF65-F5344CB8AC3E}">
        <p14:creationId xmlns:p14="http://schemas.microsoft.com/office/powerpoint/2010/main" val="180564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35588"/>
            <a:ext cx="10515600" cy="503553"/>
          </a:xfrm>
          <a:solidFill>
            <a:srgbClr val="72BF44"/>
          </a:solidFill>
        </p:spPr>
        <p:txBody>
          <a:bodyPr>
            <a:normAutofit/>
          </a:bodyPr>
          <a:lstStyle>
            <a:lvl1pPr>
              <a:defRPr sz="4000" b="1" cap="sm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en-US"/>
              <a:t>Click to Edit Master Title Style</a:t>
            </a:r>
          </a:p>
        </p:txBody>
      </p:sp>
      <p:sp>
        <p:nvSpPr>
          <p:cNvPr id="3" name="Content Placeholder 2"/>
          <p:cNvSpPr>
            <a:spLocks noGrp="1"/>
          </p:cNvSpPr>
          <p:nvPr>
            <p:ph idx="1"/>
          </p:nvPr>
        </p:nvSpPr>
        <p:spPr>
          <a:xfrm>
            <a:off x="838200" y="929639"/>
            <a:ext cx="10515600" cy="5247324"/>
          </a:xfrm>
        </p:spPr>
        <p:txBody>
          <a:bodyPr/>
          <a:lstStyle>
            <a:lvl1pPr>
              <a:buClr>
                <a:srgbClr val="72BF44"/>
              </a:buClr>
              <a:defRPr b="1">
                <a:latin typeface="Calibri" panose="020F0502020204030204" pitchFamily="34" charset="0"/>
                <a:ea typeface="Calibri" panose="020F0502020204030204" pitchFamily="34" charset="0"/>
                <a:cs typeface="Calibri" panose="020F0502020204030204" pitchFamily="34" charset="0"/>
              </a:defRPr>
            </a:lvl1pPr>
            <a:lvl2pPr marL="517525" indent="-228600">
              <a:buClr>
                <a:schemeClr val="tx1">
                  <a:lumMod val="50000"/>
                  <a:lumOff val="50000"/>
                </a:schemeClr>
              </a:buClr>
              <a:buFont typeface="Courier New" panose="02070309020205020404" pitchFamily="49" charset="0"/>
              <a:buChar char="o"/>
              <a:defRPr>
                <a:latin typeface="Calibri" panose="020F0502020204030204" pitchFamily="34" charset="0"/>
                <a:ea typeface="Calibri" panose="020F0502020204030204" pitchFamily="34" charset="0"/>
                <a:cs typeface="Calibri" panose="020F0502020204030204" pitchFamily="34" charset="0"/>
              </a:defRPr>
            </a:lvl2pPr>
            <a:lvl3pPr marL="746125" indent="-228600">
              <a:buClr>
                <a:schemeClr val="tx1">
                  <a:lumMod val="50000"/>
                  <a:lumOff val="50000"/>
                </a:schemeClr>
              </a:buClr>
              <a:buFont typeface="Wingdings" panose="05000000000000000000" pitchFamily="2" charset="2"/>
              <a:buChar char="§"/>
              <a:defRPr>
                <a:latin typeface="Calibri" panose="020F0502020204030204" pitchFamily="34" charset="0"/>
                <a:ea typeface="Calibri" panose="020F0502020204030204" pitchFamily="34" charset="0"/>
                <a:cs typeface="Calibri" panose="020F0502020204030204" pitchFamily="34" charset="0"/>
              </a:defRPr>
            </a:lvl3pPr>
            <a:lvl4pPr marL="974725" indent="-228600">
              <a:buClr>
                <a:schemeClr val="tx1">
                  <a:lumMod val="50000"/>
                  <a:lumOff val="50000"/>
                </a:schemeClr>
              </a:buClr>
              <a:defRPr>
                <a:latin typeface="Calibri" panose="020F0502020204030204" pitchFamily="34" charset="0"/>
                <a:ea typeface="Calibri" panose="020F0502020204030204" pitchFamily="34" charset="0"/>
                <a:cs typeface="Calibri" panose="020F0502020204030204" pitchFamily="34" charset="0"/>
              </a:defRPr>
            </a:lvl4pPr>
            <a:lvl5pPr marL="1143000" indent="-168275">
              <a:buClr>
                <a:schemeClr val="tx1">
                  <a:lumMod val="50000"/>
                  <a:lumOff val="50000"/>
                </a:schemeClr>
              </a:buClr>
              <a:defRPr>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FE8C1D30-3AB8-410F-A3A7-E0D1539DF17E}"/>
              </a:ext>
            </a:extLst>
          </p:cNvPr>
          <p:cNvSpPr/>
          <p:nvPr userDrawn="1"/>
        </p:nvSpPr>
        <p:spPr>
          <a:xfrm>
            <a:off x="335280" y="6546850"/>
            <a:ext cx="11856720" cy="311150"/>
          </a:xfrm>
          <a:prstGeom prst="rect">
            <a:avLst/>
          </a:prstGeom>
          <a:solidFill>
            <a:schemeClr val="bg2">
              <a:lumMod val="50000"/>
            </a:schemeClr>
          </a:solidFill>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sz="1800"/>
          </a:p>
        </p:txBody>
      </p:sp>
      <p:sp>
        <p:nvSpPr>
          <p:cNvPr id="10" name="Rectangle 9">
            <a:extLst>
              <a:ext uri="{FF2B5EF4-FFF2-40B4-BE49-F238E27FC236}">
                <a16:creationId xmlns:a16="http://schemas.microsoft.com/office/drawing/2014/main" id="{5701072C-DDFF-037A-6335-80BFC850697C}"/>
              </a:ext>
            </a:extLst>
          </p:cNvPr>
          <p:cNvSpPr/>
          <p:nvPr userDrawn="1"/>
        </p:nvSpPr>
        <p:spPr>
          <a:xfrm>
            <a:off x="-33867" y="6546850"/>
            <a:ext cx="491067" cy="311150"/>
          </a:xfrm>
          <a:prstGeom prst="rect">
            <a:avLst/>
          </a:prstGeom>
          <a:solidFill>
            <a:srgbClr val="72BF44"/>
          </a:solidFill>
          <a:ln>
            <a:solidFill>
              <a:schemeClr val="bg1"/>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sz="1800"/>
          </a:p>
        </p:txBody>
      </p:sp>
      <p:pic>
        <p:nvPicPr>
          <p:cNvPr id="12" name="Picture 11">
            <a:extLst>
              <a:ext uri="{FF2B5EF4-FFF2-40B4-BE49-F238E27FC236}">
                <a16:creationId xmlns:a16="http://schemas.microsoft.com/office/drawing/2014/main" id="{7CFC69FE-66D6-67CB-2611-F24C5EB89DE5}"/>
              </a:ext>
            </a:extLst>
          </p:cNvPr>
          <p:cNvPicPr>
            <a:picLocks noChangeAspect="1"/>
          </p:cNvPicPr>
          <p:nvPr userDrawn="1"/>
        </p:nvPicPr>
        <p:blipFill>
          <a:blip r:embed="rId2"/>
          <a:stretch>
            <a:fillRect/>
          </a:stretch>
        </p:blipFill>
        <p:spPr>
          <a:xfrm>
            <a:off x="5128140" y="6577846"/>
            <a:ext cx="1341240" cy="266276"/>
          </a:xfrm>
          <a:prstGeom prst="rect">
            <a:avLst/>
          </a:prstGeom>
        </p:spPr>
      </p:pic>
      <p:sp>
        <p:nvSpPr>
          <p:cNvPr id="6" name="Slide Number Placeholder 5"/>
          <p:cNvSpPr>
            <a:spLocks noGrp="1"/>
          </p:cNvSpPr>
          <p:nvPr>
            <p:ph type="sldNum" sz="quarter" idx="12"/>
          </p:nvPr>
        </p:nvSpPr>
        <p:spPr>
          <a:xfrm>
            <a:off x="11041380" y="6516700"/>
            <a:ext cx="919480" cy="365125"/>
          </a:xfrm>
        </p:spPr>
        <p:txBody>
          <a:bodyPr/>
          <a:lstStyle>
            <a:lvl1pPr>
              <a:defRPr>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fld id="{1AD907F7-1FCC-4942-8F32-2C764FF11B38}" type="slidenum">
              <a:rPr lang="en-US" smtClean="0"/>
              <a:pPr/>
              <a:t>‹#›</a:t>
            </a:fld>
            <a:endParaRPr lang="en-US"/>
          </a:p>
        </p:txBody>
      </p:sp>
      <p:pic>
        <p:nvPicPr>
          <p:cNvPr id="14" name="Picture 13">
            <a:extLst>
              <a:ext uri="{FF2B5EF4-FFF2-40B4-BE49-F238E27FC236}">
                <a16:creationId xmlns:a16="http://schemas.microsoft.com/office/drawing/2014/main" id="{4B3B1BA2-05BB-B419-1B51-EC0FFFC92A82}"/>
              </a:ext>
            </a:extLst>
          </p:cNvPr>
          <p:cNvPicPr>
            <a:picLocks noChangeAspect="1"/>
          </p:cNvPicPr>
          <p:nvPr userDrawn="1"/>
        </p:nvPicPr>
        <p:blipFill>
          <a:blip r:embed="rId3"/>
          <a:stretch>
            <a:fillRect/>
          </a:stretch>
        </p:blipFill>
        <p:spPr>
          <a:xfrm>
            <a:off x="10782299" y="6239529"/>
            <a:ext cx="1284847" cy="307889"/>
          </a:xfrm>
          <a:prstGeom prst="rect">
            <a:avLst/>
          </a:prstGeom>
        </p:spPr>
      </p:pic>
      <p:sp>
        <p:nvSpPr>
          <p:cNvPr id="4" name="Date Placeholder 3"/>
          <p:cNvSpPr>
            <a:spLocks noGrp="1"/>
          </p:cNvSpPr>
          <p:nvPr>
            <p:ph type="dt" sz="half" idx="10"/>
          </p:nvPr>
        </p:nvSpPr>
        <p:spPr>
          <a:xfrm>
            <a:off x="335281" y="6518276"/>
            <a:ext cx="3279140" cy="365125"/>
          </a:xfrm>
        </p:spPr>
        <p:txBody>
          <a:bodyPr/>
          <a:lstStyle>
            <a:lvl1pPr>
              <a:defRPr sz="11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en-US"/>
              <a:t>AIAMC  NI X Mtg #3 | Oct 9, 2026</a:t>
            </a:r>
            <a:endParaRPr lang="en-US" sz="1100"/>
          </a:p>
        </p:txBody>
      </p:sp>
    </p:spTree>
    <p:extLst>
      <p:ext uri="{BB962C8B-B14F-4D97-AF65-F5344CB8AC3E}">
        <p14:creationId xmlns:p14="http://schemas.microsoft.com/office/powerpoint/2010/main" val="3591681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
        <p:cNvGrpSpPr/>
        <p:nvPr/>
      </p:nvGrpSpPr>
      <p:grpSpPr>
        <a:xfrm>
          <a:off x="0" y="0"/>
          <a:ext cx="0" cy="0"/>
          <a:chOff x="0" y="0"/>
          <a:chExt cx="0" cy="0"/>
        </a:xfrm>
      </p:grpSpPr>
      <p:sp>
        <p:nvSpPr>
          <p:cNvPr id="21" name="Google Shape;21;p13"/>
          <p:cNvSpPr txBox="1">
            <a:spLocks noGrp="1"/>
          </p:cNvSpPr>
          <p:nvPr>
            <p:ph type="dt" idx="10"/>
          </p:nvPr>
        </p:nvSpPr>
        <p:spPr>
          <a:xfrm>
            <a:off x="79627" y="6477000"/>
            <a:ext cx="3730373" cy="24249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2050" b="0" i="0" u="none" strike="noStrike" cap="none">
                <a:solidFill>
                  <a:schemeClr val="dk1"/>
                </a:solidFill>
                <a:latin typeface="Times"/>
                <a:ea typeface="Times"/>
                <a:cs typeface="Times"/>
                <a:sym typeface="Times"/>
              </a:defRPr>
            </a:lvl2pPr>
            <a:lvl3pPr marR="0" lvl="2" algn="l" rtl="0">
              <a:spcBef>
                <a:spcPts val="0"/>
              </a:spcBef>
              <a:spcAft>
                <a:spcPts val="0"/>
              </a:spcAft>
              <a:buSzPts val="1400"/>
              <a:buNone/>
              <a:defRPr sz="2050" b="0" i="0" u="none" strike="noStrike" cap="none">
                <a:solidFill>
                  <a:schemeClr val="dk1"/>
                </a:solidFill>
                <a:latin typeface="Times"/>
                <a:ea typeface="Times"/>
                <a:cs typeface="Times"/>
                <a:sym typeface="Times"/>
              </a:defRPr>
            </a:lvl3pPr>
            <a:lvl4pPr marR="0" lvl="3" algn="l" rtl="0">
              <a:spcBef>
                <a:spcPts val="0"/>
              </a:spcBef>
              <a:spcAft>
                <a:spcPts val="0"/>
              </a:spcAft>
              <a:buSzPts val="1400"/>
              <a:buNone/>
              <a:defRPr sz="2050" b="0" i="0" u="none" strike="noStrike" cap="none">
                <a:solidFill>
                  <a:schemeClr val="dk1"/>
                </a:solidFill>
                <a:latin typeface="Times"/>
                <a:ea typeface="Times"/>
                <a:cs typeface="Times"/>
                <a:sym typeface="Times"/>
              </a:defRPr>
            </a:lvl4pPr>
            <a:lvl5pPr marR="0" lvl="4" algn="l" rtl="0">
              <a:spcBef>
                <a:spcPts val="0"/>
              </a:spcBef>
              <a:spcAft>
                <a:spcPts val="0"/>
              </a:spcAft>
              <a:buSzPts val="1400"/>
              <a:buNone/>
              <a:defRPr sz="2050" b="0" i="0" u="none" strike="noStrike" cap="none">
                <a:solidFill>
                  <a:schemeClr val="dk1"/>
                </a:solidFill>
                <a:latin typeface="Times"/>
                <a:ea typeface="Times"/>
                <a:cs typeface="Times"/>
                <a:sym typeface="Times"/>
              </a:defRPr>
            </a:lvl5pPr>
            <a:lvl6pPr marR="0" lvl="5" algn="l" rtl="0">
              <a:spcBef>
                <a:spcPts val="0"/>
              </a:spcBef>
              <a:spcAft>
                <a:spcPts val="0"/>
              </a:spcAft>
              <a:buSzPts val="1400"/>
              <a:buNone/>
              <a:defRPr sz="2050" b="0" i="0" u="none" strike="noStrike" cap="none">
                <a:solidFill>
                  <a:schemeClr val="dk1"/>
                </a:solidFill>
                <a:latin typeface="Times"/>
                <a:ea typeface="Times"/>
                <a:cs typeface="Times"/>
                <a:sym typeface="Times"/>
              </a:defRPr>
            </a:lvl6pPr>
            <a:lvl7pPr marR="0" lvl="6" algn="l" rtl="0">
              <a:spcBef>
                <a:spcPts val="0"/>
              </a:spcBef>
              <a:spcAft>
                <a:spcPts val="0"/>
              </a:spcAft>
              <a:buSzPts val="1400"/>
              <a:buNone/>
              <a:defRPr sz="2050" b="0" i="0" u="none" strike="noStrike" cap="none">
                <a:solidFill>
                  <a:schemeClr val="dk1"/>
                </a:solidFill>
                <a:latin typeface="Times"/>
                <a:ea typeface="Times"/>
                <a:cs typeface="Times"/>
                <a:sym typeface="Times"/>
              </a:defRPr>
            </a:lvl7pPr>
            <a:lvl8pPr marR="0" lvl="7" algn="l" rtl="0">
              <a:spcBef>
                <a:spcPts val="0"/>
              </a:spcBef>
              <a:spcAft>
                <a:spcPts val="0"/>
              </a:spcAft>
              <a:buSzPts val="1400"/>
              <a:buNone/>
              <a:defRPr sz="2050" b="0" i="0" u="none" strike="noStrike" cap="none">
                <a:solidFill>
                  <a:schemeClr val="dk1"/>
                </a:solidFill>
                <a:latin typeface="Times"/>
                <a:ea typeface="Times"/>
                <a:cs typeface="Times"/>
                <a:sym typeface="Times"/>
              </a:defRPr>
            </a:lvl8pPr>
            <a:lvl9pPr marR="0" lvl="8" algn="l" rtl="0">
              <a:spcBef>
                <a:spcPts val="0"/>
              </a:spcBef>
              <a:spcAft>
                <a:spcPts val="0"/>
              </a:spcAft>
              <a:buSzPts val="1400"/>
              <a:buNone/>
              <a:defRPr sz="2050" b="0" i="0" u="none" strike="noStrike" cap="none">
                <a:solidFill>
                  <a:schemeClr val="dk1"/>
                </a:solidFill>
                <a:latin typeface="Times"/>
                <a:ea typeface="Times"/>
                <a:cs typeface="Times"/>
                <a:sym typeface="Times"/>
              </a:defRPr>
            </a:lvl9pPr>
          </a:lstStyle>
          <a:p>
            <a:endParaRPr/>
          </a:p>
        </p:txBody>
      </p:sp>
      <p:sp>
        <p:nvSpPr>
          <p:cNvPr id="22" name="Google Shape;22;p13"/>
          <p:cNvSpPr txBox="1">
            <a:spLocks noGrp="1"/>
          </p:cNvSpPr>
          <p:nvPr>
            <p:ph type="sldNum" idx="12"/>
          </p:nvPr>
        </p:nvSpPr>
        <p:spPr>
          <a:xfrm>
            <a:off x="9252353" y="6490891"/>
            <a:ext cx="2540000" cy="22860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None/>
              <a:defRPr sz="900" b="0" i="0" u="none" strike="noStrike" cap="none">
                <a:solidFill>
                  <a:schemeClr val="dk1"/>
                </a:solidFill>
                <a:latin typeface="Calibri"/>
                <a:ea typeface="Calibri"/>
                <a:cs typeface="Calibri"/>
                <a:sym typeface="Calibri"/>
              </a:defRPr>
            </a:lvl1pPr>
            <a:lvl2pPr marL="0" marR="0" lvl="1" indent="0" algn="r" rtl="0">
              <a:spcBef>
                <a:spcPts val="0"/>
              </a:spcBef>
              <a:spcAft>
                <a:spcPts val="0"/>
              </a:spcAft>
              <a:buNone/>
              <a:defRPr sz="900" b="0" i="0" u="none" strike="noStrike" cap="none">
                <a:solidFill>
                  <a:schemeClr val="dk1"/>
                </a:solidFill>
                <a:latin typeface="Calibri"/>
                <a:ea typeface="Calibri"/>
                <a:cs typeface="Calibri"/>
                <a:sym typeface="Calibri"/>
              </a:defRPr>
            </a:lvl2pPr>
            <a:lvl3pPr marL="0" marR="0" lvl="2" indent="0" algn="r" rtl="0">
              <a:spcBef>
                <a:spcPts val="0"/>
              </a:spcBef>
              <a:spcAft>
                <a:spcPts val="0"/>
              </a:spcAft>
              <a:buNone/>
              <a:defRPr sz="900" b="0" i="0" u="none" strike="noStrike" cap="none">
                <a:solidFill>
                  <a:schemeClr val="dk1"/>
                </a:solidFill>
                <a:latin typeface="Calibri"/>
                <a:ea typeface="Calibri"/>
                <a:cs typeface="Calibri"/>
                <a:sym typeface="Calibri"/>
              </a:defRPr>
            </a:lvl3pPr>
            <a:lvl4pPr marL="0" marR="0" lvl="3" indent="0" algn="r" rtl="0">
              <a:spcBef>
                <a:spcPts val="0"/>
              </a:spcBef>
              <a:spcAft>
                <a:spcPts val="0"/>
              </a:spcAft>
              <a:buNone/>
              <a:defRPr sz="900" b="0" i="0" u="none" strike="noStrike" cap="none">
                <a:solidFill>
                  <a:schemeClr val="dk1"/>
                </a:solidFill>
                <a:latin typeface="Calibri"/>
                <a:ea typeface="Calibri"/>
                <a:cs typeface="Calibri"/>
                <a:sym typeface="Calibri"/>
              </a:defRPr>
            </a:lvl4pPr>
            <a:lvl5pPr marL="0" marR="0" lvl="4" indent="0" algn="r" rtl="0">
              <a:spcBef>
                <a:spcPts val="0"/>
              </a:spcBef>
              <a:spcAft>
                <a:spcPts val="0"/>
              </a:spcAft>
              <a:buNone/>
              <a:defRPr sz="900" b="0" i="0" u="none" strike="noStrike" cap="none">
                <a:solidFill>
                  <a:schemeClr val="dk1"/>
                </a:solidFill>
                <a:latin typeface="Calibri"/>
                <a:ea typeface="Calibri"/>
                <a:cs typeface="Calibri"/>
                <a:sym typeface="Calibri"/>
              </a:defRPr>
            </a:lvl5pPr>
            <a:lvl6pPr marL="0" marR="0" lvl="5" indent="0" algn="r" rtl="0">
              <a:spcBef>
                <a:spcPts val="0"/>
              </a:spcBef>
              <a:spcAft>
                <a:spcPts val="0"/>
              </a:spcAft>
              <a:buNone/>
              <a:defRPr sz="900" b="0" i="0" u="none" strike="noStrike" cap="none">
                <a:solidFill>
                  <a:schemeClr val="dk1"/>
                </a:solidFill>
                <a:latin typeface="Calibri"/>
                <a:ea typeface="Calibri"/>
                <a:cs typeface="Calibri"/>
                <a:sym typeface="Calibri"/>
              </a:defRPr>
            </a:lvl6pPr>
            <a:lvl7pPr marL="0" marR="0" lvl="6" indent="0" algn="r" rtl="0">
              <a:spcBef>
                <a:spcPts val="0"/>
              </a:spcBef>
              <a:spcAft>
                <a:spcPts val="0"/>
              </a:spcAft>
              <a:buNone/>
              <a:defRPr sz="900" b="0" i="0" u="none" strike="noStrike" cap="none">
                <a:solidFill>
                  <a:schemeClr val="dk1"/>
                </a:solidFill>
                <a:latin typeface="Calibri"/>
                <a:ea typeface="Calibri"/>
                <a:cs typeface="Calibri"/>
                <a:sym typeface="Calibri"/>
              </a:defRPr>
            </a:lvl7pPr>
            <a:lvl8pPr marL="0" marR="0" lvl="7" indent="0" algn="r" rtl="0">
              <a:spcBef>
                <a:spcPts val="0"/>
              </a:spcBef>
              <a:spcAft>
                <a:spcPts val="0"/>
              </a:spcAft>
              <a:buNone/>
              <a:defRPr sz="900" b="0" i="0" u="none" strike="noStrike" cap="none">
                <a:solidFill>
                  <a:schemeClr val="dk1"/>
                </a:solidFill>
                <a:latin typeface="Calibri"/>
                <a:ea typeface="Calibri"/>
                <a:cs typeface="Calibri"/>
                <a:sym typeface="Calibri"/>
              </a:defRPr>
            </a:lvl8pPr>
            <a:lvl9pPr marL="0" marR="0" lvl="8" indent="0" algn="r" rtl="0">
              <a:spcBef>
                <a:spcPts val="0"/>
              </a:spcBef>
              <a:spcAft>
                <a:spcPts val="0"/>
              </a:spcAft>
              <a:buNone/>
              <a:defRPr sz="900" b="0" i="0" u="none" strike="noStrike" cap="none">
                <a:solidFill>
                  <a:schemeClr val="dk1"/>
                </a:solidFill>
                <a:latin typeface="Calibri"/>
                <a:ea typeface="Calibri"/>
                <a:cs typeface="Calibri"/>
                <a:sym typeface="Calibri"/>
              </a:defRPr>
            </a:lvl9pPr>
          </a:lstStyle>
          <a:p>
            <a:r>
              <a:rPr lang="en-US"/>
              <a:t>Tucson, Arizona</a:t>
            </a:r>
            <a:endParaRPr lang="en-US" sz="350">
              <a:solidFill>
                <a:srgbClr val="000000"/>
              </a:solidFill>
              <a:latin typeface="Arial"/>
              <a:ea typeface="Arial"/>
              <a:cs typeface="Arial"/>
              <a:sym typeface="Arial"/>
            </a:endParaRPr>
          </a:p>
        </p:txBody>
      </p:sp>
    </p:spTree>
    <p:extLst>
      <p:ext uri="{BB962C8B-B14F-4D97-AF65-F5344CB8AC3E}">
        <p14:creationId xmlns:p14="http://schemas.microsoft.com/office/powerpoint/2010/main" val="14052371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9AC93AE-A5B8-F590-116A-7A16B8C8E881}"/>
              </a:ext>
            </a:extLst>
          </p:cNvPr>
          <p:cNvSpPr>
            <a:spLocks noGrp="1" noChangeArrowheads="1"/>
          </p:cNvSpPr>
          <p:nvPr>
            <p:ph type="dt" sz="half" idx="10"/>
          </p:nvPr>
        </p:nvSpPr>
        <p:spPr>
          <a:xfrm>
            <a:off x="79627" y="6477000"/>
            <a:ext cx="3730373" cy="242491"/>
          </a:xfrm>
        </p:spPr>
        <p:txBody>
          <a:bodyPr/>
          <a:lstStyle>
            <a:lvl1pPr>
              <a:defRPr sz="900">
                <a:latin typeface="Calibri" panose="020F0502020204030204" pitchFamily="34" charset="0"/>
                <a:cs typeface="Calibri" panose="020F0502020204030204" pitchFamily="34" charset="0"/>
              </a:defRPr>
            </a:lvl1pPr>
          </a:lstStyle>
          <a:p>
            <a:pPr>
              <a:defRPr/>
            </a:pPr>
            <a:r>
              <a:rPr lang="en-US"/>
              <a:t>NI IX Meeting #2: April 5-6 2024</a:t>
            </a:r>
          </a:p>
        </p:txBody>
      </p:sp>
      <p:sp>
        <p:nvSpPr>
          <p:cNvPr id="3" name="Rectangle 6">
            <a:extLst>
              <a:ext uri="{FF2B5EF4-FFF2-40B4-BE49-F238E27FC236}">
                <a16:creationId xmlns:a16="http://schemas.microsoft.com/office/drawing/2014/main" id="{09764824-588F-CDE3-E8B2-2F39D29A0A86}"/>
              </a:ext>
            </a:extLst>
          </p:cNvPr>
          <p:cNvSpPr>
            <a:spLocks noGrp="1" noChangeArrowheads="1"/>
          </p:cNvSpPr>
          <p:nvPr>
            <p:ph type="sldNum" sz="quarter" idx="11"/>
          </p:nvPr>
        </p:nvSpPr>
        <p:spPr>
          <a:xfrm>
            <a:off x="9252353" y="6490891"/>
            <a:ext cx="2540000" cy="228600"/>
          </a:xfrm>
        </p:spPr>
        <p:txBody>
          <a:bodyPr/>
          <a:lstStyle>
            <a:lvl1pPr algn="r" rtl="0" eaLnBrk="0" fontAlgn="base" hangingPunct="0">
              <a:spcBef>
                <a:spcPct val="0"/>
              </a:spcBef>
              <a:spcAft>
                <a:spcPct val="0"/>
              </a:spcAft>
              <a:defRPr lang="en-US" altLang="en-US" sz="900" kern="1200">
                <a:solidFill>
                  <a:schemeClr val="tx1"/>
                </a:solidFill>
                <a:latin typeface="Calibri" panose="020F0502020204030204" pitchFamily="34" charset="0"/>
                <a:ea typeface="+mn-ea"/>
                <a:cs typeface="Calibri" panose="020F0502020204030204" pitchFamily="34" charset="0"/>
              </a:defRPr>
            </a:lvl1pPr>
          </a:lstStyle>
          <a:p>
            <a:pPr>
              <a:defRPr/>
            </a:pPr>
            <a:r>
              <a:t>Tucson, Arizona</a:t>
            </a:r>
          </a:p>
        </p:txBody>
      </p:sp>
    </p:spTree>
    <p:extLst>
      <p:ext uri="{BB962C8B-B14F-4D97-AF65-F5344CB8AC3E}">
        <p14:creationId xmlns:p14="http://schemas.microsoft.com/office/powerpoint/2010/main" val="29485356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9.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0.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1.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87680"/>
            <a:ext cx="10972800" cy="81686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7" name="Rectangle 6">
            <a:extLst>
              <a:ext uri="{FF2B5EF4-FFF2-40B4-BE49-F238E27FC236}">
                <a16:creationId xmlns:a16="http://schemas.microsoft.com/office/drawing/2014/main" id="{68CC9780-5230-0043-98E8-1B6A25155B7F}"/>
              </a:ext>
            </a:extLst>
          </p:cNvPr>
          <p:cNvSpPr/>
          <p:nvPr userDrawn="1"/>
        </p:nvSpPr>
        <p:spPr>
          <a:xfrm>
            <a:off x="0" y="6593712"/>
            <a:ext cx="406400" cy="264288"/>
          </a:xfrm>
          <a:prstGeom prst="rect">
            <a:avLst/>
          </a:prstGeom>
          <a:solidFill>
            <a:srgbClr val="72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3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endParaRPr>
          </a:p>
        </p:txBody>
      </p:sp>
      <p:sp>
        <p:nvSpPr>
          <p:cNvPr id="8" name="Rectangle 7">
            <a:extLst>
              <a:ext uri="{FF2B5EF4-FFF2-40B4-BE49-F238E27FC236}">
                <a16:creationId xmlns:a16="http://schemas.microsoft.com/office/drawing/2014/main" id="{83401891-CC52-8947-9762-A9C5903112ED}"/>
              </a:ext>
            </a:extLst>
          </p:cNvPr>
          <p:cNvSpPr/>
          <p:nvPr userDrawn="1"/>
        </p:nvSpPr>
        <p:spPr>
          <a:xfrm>
            <a:off x="406400" y="6593712"/>
            <a:ext cx="11785600" cy="26428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39"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737682329"/>
      </p:ext>
    </p:extLst>
  </p:cSld>
  <p:clrMap bg1="lt1" tx1="dk1" bg2="lt2" tx2="dk2" accent1="accent1" accent2="accent2" accent3="accent3" accent4="accent4" accent5="accent5" accent6="accent6" hlink="hlink" folHlink="folHlink"/>
  <p:sldLayoutIdLst>
    <p:sldLayoutId id="2147483682" r:id="rId1"/>
    <p:sldLayoutId id="2147483664" r:id="rId2"/>
    <p:sldLayoutId id="2147483661" r:id="rId3"/>
    <p:sldLayoutId id="2147483662" r:id="rId4"/>
    <p:sldLayoutId id="2147483676" r:id="rId5"/>
    <p:sldLayoutId id="2147483663" r:id="rId6"/>
  </p:sldLayoutIdLst>
  <p:txStyles>
    <p:titleStyle>
      <a:lvl1pPr algn="l" defTabSz="914377" rtl="0" eaLnBrk="1" latinLnBrk="0" hangingPunct="1">
        <a:lnSpc>
          <a:spcPct val="90000"/>
        </a:lnSpc>
        <a:spcBef>
          <a:spcPct val="0"/>
        </a:spcBef>
        <a:buNone/>
        <a:defRPr sz="3733" kern="1200">
          <a:solidFill>
            <a:srgbClr val="72BF44"/>
          </a:solidFill>
          <a:latin typeface="+mj-lt"/>
          <a:ea typeface="+mj-ea"/>
          <a:cs typeface="+mj-cs"/>
        </a:defRPr>
      </a:lvl1pPr>
    </p:titleStyle>
    <p:bodyStyle>
      <a:lvl1pPr marL="228594" indent="-228594" algn="l" defTabSz="914377" rtl="0" eaLnBrk="1" latinLnBrk="0" hangingPunct="1">
        <a:lnSpc>
          <a:spcPct val="90000"/>
        </a:lnSpc>
        <a:spcBef>
          <a:spcPts val="1000"/>
        </a:spcBef>
        <a:buClr>
          <a:srgbClr val="72BF44"/>
        </a:buClr>
        <a:buFont typeface="Wingdings" pitchFamily="2" charset="2"/>
        <a:buChar char="§"/>
        <a:defRPr sz="2800" kern="1200">
          <a:solidFill>
            <a:schemeClr val="bg2">
              <a:lumMod val="50000"/>
            </a:schemeClr>
          </a:solidFill>
          <a:latin typeface="+mn-lt"/>
          <a:ea typeface="+mn-ea"/>
          <a:cs typeface="+mn-cs"/>
        </a:defRPr>
      </a:lvl1pPr>
      <a:lvl2pPr marL="685783" indent="-228594" algn="l" defTabSz="914377" rtl="0" eaLnBrk="1" latinLnBrk="0" hangingPunct="1">
        <a:lnSpc>
          <a:spcPct val="90000"/>
        </a:lnSpc>
        <a:spcBef>
          <a:spcPts val="500"/>
        </a:spcBef>
        <a:buClr>
          <a:srgbClr val="72BF44"/>
        </a:buClr>
        <a:buFont typeface="System Font Regular"/>
        <a:buChar char="&gt;"/>
        <a:defRPr sz="2400" kern="1200">
          <a:solidFill>
            <a:schemeClr val="bg2">
              <a:lumMod val="50000"/>
            </a:schemeClr>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2">
              <a:lumMod val="50000"/>
            </a:schemeClr>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72EE769-5941-B95B-2A7E-A8ABE5662D4D}"/>
              </a:ext>
            </a:extLst>
          </p:cNvPr>
          <p:cNvSpPr>
            <a:spLocks noGrp="1" noChangeArrowheads="1"/>
          </p:cNvSpPr>
          <p:nvPr>
            <p:ph type="title"/>
          </p:nvPr>
        </p:nvSpPr>
        <p:spPr bwMode="auto">
          <a:xfrm>
            <a:off x="914199" y="609600"/>
            <a:ext cx="1036360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76202" tIns="188101" rIns="376202" bIns="188101"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98E6A54E-1565-E7C1-5AD1-0F3DEC8A649E}"/>
              </a:ext>
            </a:extLst>
          </p:cNvPr>
          <p:cNvSpPr>
            <a:spLocks noGrp="1" noChangeArrowheads="1"/>
          </p:cNvSpPr>
          <p:nvPr>
            <p:ph type="body" idx="1"/>
          </p:nvPr>
        </p:nvSpPr>
        <p:spPr bwMode="auto">
          <a:xfrm>
            <a:off x="914199" y="1981200"/>
            <a:ext cx="1036360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76202" tIns="188101" rIns="376202" bIns="188101"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3D459FA-FEC4-BEA2-21F0-24B4B308D5BA}"/>
              </a:ext>
            </a:extLst>
          </p:cNvPr>
          <p:cNvSpPr>
            <a:spLocks noGrp="1" noChangeArrowheads="1"/>
          </p:cNvSpPr>
          <p:nvPr>
            <p:ph type="dt" sz="half" idx="2"/>
          </p:nvPr>
        </p:nvSpPr>
        <p:spPr bwMode="auto">
          <a:xfrm>
            <a:off x="914198" y="6248400"/>
            <a:ext cx="2540000" cy="457200"/>
          </a:xfrm>
          <a:prstGeom prst="rect">
            <a:avLst/>
          </a:prstGeom>
          <a:noFill/>
          <a:ln w="9525">
            <a:noFill/>
            <a:miter lim="800000"/>
            <a:headEnd/>
            <a:tailEnd/>
          </a:ln>
          <a:effectLst/>
        </p:spPr>
        <p:txBody>
          <a:bodyPr vert="horz" wrap="square" lIns="376202" tIns="188101" rIns="376202" bIns="188101" numCol="1" anchor="t" anchorCtr="0" compatLnSpc="1">
            <a:prstTxWarp prst="textNoShape">
              <a:avLst/>
            </a:prstTxWarp>
          </a:bodyPr>
          <a:lstStyle>
            <a:lvl1pPr eaLnBrk="0" hangingPunct="0">
              <a:defRPr sz="1450">
                <a:latin typeface="Times" pitchFamily="18" charset="0"/>
              </a:defRPr>
            </a:lvl1pPr>
          </a:lstStyle>
          <a:p>
            <a:pPr>
              <a:defRPr/>
            </a:pPr>
            <a:endParaRPr lang="en-US"/>
          </a:p>
        </p:txBody>
      </p:sp>
      <p:sp>
        <p:nvSpPr>
          <p:cNvPr id="1029" name="Rectangle 5">
            <a:extLst>
              <a:ext uri="{FF2B5EF4-FFF2-40B4-BE49-F238E27FC236}">
                <a16:creationId xmlns:a16="http://schemas.microsoft.com/office/drawing/2014/main" id="{01D404D1-FFDD-50BA-9510-BCFC595860C9}"/>
              </a:ext>
            </a:extLst>
          </p:cNvPr>
          <p:cNvSpPr>
            <a:spLocks noGrp="1" noChangeArrowheads="1"/>
          </p:cNvSpPr>
          <p:nvPr>
            <p:ph type="ftr" sz="quarter" idx="3"/>
          </p:nvPr>
        </p:nvSpPr>
        <p:spPr bwMode="auto">
          <a:xfrm>
            <a:off x="4165802" y="6248400"/>
            <a:ext cx="3860397" cy="457200"/>
          </a:xfrm>
          <a:prstGeom prst="rect">
            <a:avLst/>
          </a:prstGeom>
          <a:noFill/>
          <a:ln w="9525">
            <a:noFill/>
            <a:miter lim="800000"/>
            <a:headEnd/>
            <a:tailEnd/>
          </a:ln>
          <a:effectLst/>
        </p:spPr>
        <p:txBody>
          <a:bodyPr vert="horz" wrap="square" lIns="376202" tIns="188101" rIns="376202" bIns="188101" numCol="1" anchor="t" anchorCtr="0" compatLnSpc="1">
            <a:prstTxWarp prst="textNoShape">
              <a:avLst/>
            </a:prstTxWarp>
          </a:bodyPr>
          <a:lstStyle>
            <a:lvl1pPr algn="ctr" eaLnBrk="0" hangingPunct="0">
              <a:defRPr sz="1450">
                <a:latin typeface="Times" pitchFamily="18" charset="0"/>
              </a:defRPr>
            </a:lvl1pPr>
          </a:lstStyle>
          <a:p>
            <a:pPr>
              <a:defRPr/>
            </a:pPr>
            <a:endParaRPr lang="en-US"/>
          </a:p>
        </p:txBody>
      </p:sp>
      <p:sp>
        <p:nvSpPr>
          <p:cNvPr id="1030" name="Rectangle 6">
            <a:extLst>
              <a:ext uri="{FF2B5EF4-FFF2-40B4-BE49-F238E27FC236}">
                <a16:creationId xmlns:a16="http://schemas.microsoft.com/office/drawing/2014/main" id="{C768B1F4-F652-68DC-5A47-9E9009A91612}"/>
              </a:ext>
            </a:extLst>
          </p:cNvPr>
          <p:cNvSpPr>
            <a:spLocks noGrp="1" noChangeArrowheads="1"/>
          </p:cNvSpPr>
          <p:nvPr>
            <p:ph type="sldNum" sz="quarter" idx="4"/>
          </p:nvPr>
        </p:nvSpPr>
        <p:spPr bwMode="auto">
          <a:xfrm>
            <a:off x="8737802" y="6248400"/>
            <a:ext cx="2540000" cy="457200"/>
          </a:xfrm>
          <a:prstGeom prst="rect">
            <a:avLst/>
          </a:prstGeom>
          <a:noFill/>
          <a:ln w="9525">
            <a:noFill/>
            <a:miter lim="800000"/>
            <a:headEnd/>
            <a:tailEnd/>
          </a:ln>
          <a:effectLst/>
        </p:spPr>
        <p:txBody>
          <a:bodyPr vert="horz" wrap="square" lIns="376202" tIns="188101" rIns="376202" bIns="188101" numCol="1" anchor="t" anchorCtr="0" compatLnSpc="1">
            <a:prstTxWarp prst="textNoShape">
              <a:avLst/>
            </a:prstTxWarp>
          </a:bodyPr>
          <a:lstStyle>
            <a:lvl1pPr algn="r">
              <a:defRPr sz="1450"/>
            </a:lvl1pPr>
          </a:lstStyle>
          <a:p>
            <a:pPr>
              <a:defRPr/>
            </a:pPr>
            <a:fld id="{6B28E903-5465-48D0-A3EC-B6CF629A8613}" type="slidenum">
              <a:rPr lang="en-US" altLang="en-US"/>
              <a:pPr>
                <a:defRPr/>
              </a:pPr>
              <a:t>‹#›</a:t>
            </a:fld>
            <a:endParaRPr lang="en-US" altLang="en-US"/>
          </a:p>
        </p:txBody>
      </p:sp>
    </p:spTree>
    <p:extLst>
      <p:ext uri="{BB962C8B-B14F-4D97-AF65-F5344CB8AC3E}">
        <p14:creationId xmlns:p14="http://schemas.microsoft.com/office/powerpoint/2010/main" val="2490250152"/>
      </p:ext>
    </p:extLst>
  </p:cSld>
  <p:clrMap bg1="lt1" tx1="dk1" bg2="lt2" tx2="dk2" accent1="accent1" accent2="accent2" accent3="accent3" accent4="accent4" accent5="accent5" accent6="accent6" hlink="hlink" folHlink="folHlink"/>
  <p:sldLayoutIdLst>
    <p:sldLayoutId id="2147483684" r:id="rId1"/>
  </p:sldLayoutIdLst>
  <p:txStyles>
    <p:titleStyle>
      <a:lvl1pPr algn="ctr" defTabSz="940594" rtl="0" eaLnBrk="0" fontAlgn="base" hangingPunct="0">
        <a:spcBef>
          <a:spcPct val="0"/>
        </a:spcBef>
        <a:spcAft>
          <a:spcPct val="0"/>
        </a:spcAft>
        <a:defRPr sz="4525">
          <a:solidFill>
            <a:schemeClr val="tx2"/>
          </a:solidFill>
          <a:latin typeface="+mj-lt"/>
          <a:ea typeface="+mj-ea"/>
          <a:cs typeface="+mj-cs"/>
        </a:defRPr>
      </a:lvl1pPr>
      <a:lvl2pPr algn="ctr" defTabSz="940594" rtl="0" eaLnBrk="0" fontAlgn="base" hangingPunct="0">
        <a:spcBef>
          <a:spcPct val="0"/>
        </a:spcBef>
        <a:spcAft>
          <a:spcPct val="0"/>
        </a:spcAft>
        <a:defRPr sz="4525">
          <a:solidFill>
            <a:schemeClr val="tx2"/>
          </a:solidFill>
          <a:latin typeface="Georgia" pitchFamily="18" charset="0"/>
        </a:defRPr>
      </a:lvl2pPr>
      <a:lvl3pPr algn="ctr" defTabSz="940594" rtl="0" eaLnBrk="0" fontAlgn="base" hangingPunct="0">
        <a:spcBef>
          <a:spcPct val="0"/>
        </a:spcBef>
        <a:spcAft>
          <a:spcPct val="0"/>
        </a:spcAft>
        <a:defRPr sz="4525">
          <a:solidFill>
            <a:schemeClr val="tx2"/>
          </a:solidFill>
          <a:latin typeface="Georgia" pitchFamily="18" charset="0"/>
        </a:defRPr>
      </a:lvl3pPr>
      <a:lvl4pPr algn="ctr" defTabSz="940594" rtl="0" eaLnBrk="0" fontAlgn="base" hangingPunct="0">
        <a:spcBef>
          <a:spcPct val="0"/>
        </a:spcBef>
        <a:spcAft>
          <a:spcPct val="0"/>
        </a:spcAft>
        <a:defRPr sz="4525">
          <a:solidFill>
            <a:schemeClr val="tx2"/>
          </a:solidFill>
          <a:latin typeface="Georgia" pitchFamily="18" charset="0"/>
        </a:defRPr>
      </a:lvl4pPr>
      <a:lvl5pPr algn="ctr" defTabSz="940594" rtl="0" eaLnBrk="0" fontAlgn="base" hangingPunct="0">
        <a:spcBef>
          <a:spcPct val="0"/>
        </a:spcBef>
        <a:spcAft>
          <a:spcPct val="0"/>
        </a:spcAft>
        <a:defRPr sz="4525">
          <a:solidFill>
            <a:schemeClr val="tx2"/>
          </a:solidFill>
          <a:latin typeface="Georgia" pitchFamily="18" charset="0"/>
        </a:defRPr>
      </a:lvl5pPr>
      <a:lvl6pPr marL="114300" algn="ctr" defTabSz="940594" rtl="0" fontAlgn="base">
        <a:spcBef>
          <a:spcPct val="0"/>
        </a:spcBef>
        <a:spcAft>
          <a:spcPct val="0"/>
        </a:spcAft>
        <a:defRPr sz="4525">
          <a:solidFill>
            <a:schemeClr val="tx2"/>
          </a:solidFill>
          <a:latin typeface="Times" pitchFamily="18" charset="0"/>
        </a:defRPr>
      </a:lvl6pPr>
      <a:lvl7pPr marL="228600" algn="ctr" defTabSz="940594" rtl="0" fontAlgn="base">
        <a:spcBef>
          <a:spcPct val="0"/>
        </a:spcBef>
        <a:spcAft>
          <a:spcPct val="0"/>
        </a:spcAft>
        <a:defRPr sz="4525">
          <a:solidFill>
            <a:schemeClr val="tx2"/>
          </a:solidFill>
          <a:latin typeface="Times" pitchFamily="18" charset="0"/>
        </a:defRPr>
      </a:lvl7pPr>
      <a:lvl8pPr marL="342900" algn="ctr" defTabSz="940594" rtl="0" fontAlgn="base">
        <a:spcBef>
          <a:spcPct val="0"/>
        </a:spcBef>
        <a:spcAft>
          <a:spcPct val="0"/>
        </a:spcAft>
        <a:defRPr sz="4525">
          <a:solidFill>
            <a:schemeClr val="tx2"/>
          </a:solidFill>
          <a:latin typeface="Times" pitchFamily="18" charset="0"/>
        </a:defRPr>
      </a:lvl8pPr>
      <a:lvl9pPr marL="457200" algn="ctr" defTabSz="940594" rtl="0" fontAlgn="base">
        <a:spcBef>
          <a:spcPct val="0"/>
        </a:spcBef>
        <a:spcAft>
          <a:spcPct val="0"/>
        </a:spcAft>
        <a:defRPr sz="4525">
          <a:solidFill>
            <a:schemeClr val="tx2"/>
          </a:solidFill>
          <a:latin typeface="Times" pitchFamily="18" charset="0"/>
        </a:defRPr>
      </a:lvl9pPr>
    </p:titleStyle>
    <p:bodyStyle>
      <a:lvl1pPr marL="352822" indent="-352822" algn="l" defTabSz="940594" rtl="0" eaLnBrk="0" fontAlgn="base" hangingPunct="0">
        <a:spcBef>
          <a:spcPct val="20000"/>
        </a:spcBef>
        <a:spcAft>
          <a:spcPct val="0"/>
        </a:spcAft>
        <a:buChar char="•"/>
        <a:defRPr sz="3300">
          <a:solidFill>
            <a:schemeClr val="tx1"/>
          </a:solidFill>
          <a:latin typeface="+mn-lt"/>
          <a:ea typeface="+mn-ea"/>
          <a:cs typeface="+mn-cs"/>
        </a:defRPr>
      </a:lvl1pPr>
      <a:lvl2pPr marL="763985" indent="-293688" algn="l" defTabSz="940594" rtl="0" eaLnBrk="0" fontAlgn="base" hangingPunct="0">
        <a:spcBef>
          <a:spcPct val="20000"/>
        </a:spcBef>
        <a:spcAft>
          <a:spcPct val="0"/>
        </a:spcAft>
        <a:buChar char="–"/>
        <a:defRPr sz="2875">
          <a:solidFill>
            <a:schemeClr val="tx1"/>
          </a:solidFill>
          <a:latin typeface="+mn-lt"/>
        </a:defRPr>
      </a:lvl2pPr>
      <a:lvl3pPr marL="1175544" indent="-234950" algn="l" defTabSz="940594" rtl="0" eaLnBrk="0" fontAlgn="base" hangingPunct="0">
        <a:spcBef>
          <a:spcPct val="20000"/>
        </a:spcBef>
        <a:spcAft>
          <a:spcPct val="0"/>
        </a:spcAft>
        <a:buChar char="•"/>
        <a:defRPr sz="2475">
          <a:solidFill>
            <a:schemeClr val="tx1"/>
          </a:solidFill>
          <a:latin typeface="+mn-lt"/>
        </a:defRPr>
      </a:lvl3pPr>
      <a:lvl4pPr marL="1645841" indent="-234950" algn="l" defTabSz="940594" rtl="0" eaLnBrk="0" fontAlgn="base" hangingPunct="0">
        <a:spcBef>
          <a:spcPct val="20000"/>
        </a:spcBef>
        <a:spcAft>
          <a:spcPct val="0"/>
        </a:spcAft>
        <a:buChar char="–"/>
        <a:defRPr sz="2050">
          <a:solidFill>
            <a:schemeClr val="tx1"/>
          </a:solidFill>
          <a:latin typeface="+mn-lt"/>
        </a:defRPr>
      </a:lvl4pPr>
      <a:lvl5pPr marL="2116138" indent="-234950" algn="l" defTabSz="940594" rtl="0" eaLnBrk="0" fontAlgn="base" hangingPunct="0">
        <a:spcBef>
          <a:spcPct val="20000"/>
        </a:spcBef>
        <a:spcAft>
          <a:spcPct val="0"/>
        </a:spcAft>
        <a:buChar char="»"/>
        <a:defRPr sz="2050">
          <a:solidFill>
            <a:schemeClr val="tx1"/>
          </a:solidFill>
          <a:latin typeface="+mn-lt"/>
        </a:defRPr>
      </a:lvl5pPr>
      <a:lvl6pPr marL="2230438" indent="-234950" algn="l" defTabSz="940594" rtl="0" fontAlgn="base">
        <a:spcBef>
          <a:spcPct val="20000"/>
        </a:spcBef>
        <a:spcAft>
          <a:spcPct val="0"/>
        </a:spcAft>
        <a:buChar char="»"/>
        <a:defRPr sz="2050">
          <a:solidFill>
            <a:schemeClr val="tx1"/>
          </a:solidFill>
          <a:latin typeface="+mn-lt"/>
        </a:defRPr>
      </a:lvl6pPr>
      <a:lvl7pPr marL="2344738" indent="-234950" algn="l" defTabSz="940594" rtl="0" fontAlgn="base">
        <a:spcBef>
          <a:spcPct val="20000"/>
        </a:spcBef>
        <a:spcAft>
          <a:spcPct val="0"/>
        </a:spcAft>
        <a:buChar char="»"/>
        <a:defRPr sz="2050">
          <a:solidFill>
            <a:schemeClr val="tx1"/>
          </a:solidFill>
          <a:latin typeface="+mn-lt"/>
        </a:defRPr>
      </a:lvl7pPr>
      <a:lvl8pPr marL="2459038" indent="-234950" algn="l" defTabSz="940594" rtl="0" fontAlgn="base">
        <a:spcBef>
          <a:spcPct val="20000"/>
        </a:spcBef>
        <a:spcAft>
          <a:spcPct val="0"/>
        </a:spcAft>
        <a:buChar char="»"/>
        <a:defRPr sz="2050">
          <a:solidFill>
            <a:schemeClr val="tx1"/>
          </a:solidFill>
          <a:latin typeface="+mn-lt"/>
        </a:defRPr>
      </a:lvl8pPr>
      <a:lvl9pPr marL="2573338" indent="-234950" algn="l" defTabSz="940594" rtl="0" fontAlgn="base">
        <a:spcBef>
          <a:spcPct val="20000"/>
        </a:spcBef>
        <a:spcAft>
          <a:spcPct val="0"/>
        </a:spcAft>
        <a:buChar char="»"/>
        <a:defRPr sz="2050">
          <a:solidFill>
            <a:schemeClr val="tx1"/>
          </a:solidFill>
          <a:latin typeface="+mn-lt"/>
        </a:defRPr>
      </a:lvl9pPr>
    </p:bodyStyle>
    <p:otherStyle>
      <a:defPPr>
        <a:defRPr lang="en-US"/>
      </a:defPPr>
      <a:lvl1pPr marL="0" algn="l" defTabSz="228600" rtl="0" eaLnBrk="1" latinLnBrk="0" hangingPunct="1">
        <a:defRPr sz="450" kern="1200">
          <a:solidFill>
            <a:schemeClr val="tx1"/>
          </a:solidFill>
          <a:latin typeface="+mn-lt"/>
          <a:ea typeface="+mn-ea"/>
          <a:cs typeface="+mn-cs"/>
        </a:defRPr>
      </a:lvl1pPr>
      <a:lvl2pPr marL="114300" algn="l" defTabSz="228600" rtl="0" eaLnBrk="1" latinLnBrk="0" hangingPunct="1">
        <a:defRPr sz="450" kern="1200">
          <a:solidFill>
            <a:schemeClr val="tx1"/>
          </a:solidFill>
          <a:latin typeface="+mn-lt"/>
          <a:ea typeface="+mn-ea"/>
          <a:cs typeface="+mn-cs"/>
        </a:defRPr>
      </a:lvl2pPr>
      <a:lvl3pPr marL="228600" algn="l" defTabSz="228600" rtl="0" eaLnBrk="1" latinLnBrk="0" hangingPunct="1">
        <a:defRPr sz="450" kern="1200">
          <a:solidFill>
            <a:schemeClr val="tx1"/>
          </a:solidFill>
          <a:latin typeface="+mn-lt"/>
          <a:ea typeface="+mn-ea"/>
          <a:cs typeface="+mn-cs"/>
        </a:defRPr>
      </a:lvl3pPr>
      <a:lvl4pPr marL="342900" algn="l" defTabSz="228600" rtl="0" eaLnBrk="1" latinLnBrk="0" hangingPunct="1">
        <a:defRPr sz="450" kern="1200">
          <a:solidFill>
            <a:schemeClr val="tx1"/>
          </a:solidFill>
          <a:latin typeface="+mn-lt"/>
          <a:ea typeface="+mn-ea"/>
          <a:cs typeface="+mn-cs"/>
        </a:defRPr>
      </a:lvl4pPr>
      <a:lvl5pPr marL="457200" algn="l" defTabSz="228600" rtl="0" eaLnBrk="1" latinLnBrk="0" hangingPunct="1">
        <a:defRPr sz="450" kern="1200">
          <a:solidFill>
            <a:schemeClr val="tx1"/>
          </a:solidFill>
          <a:latin typeface="+mn-lt"/>
          <a:ea typeface="+mn-ea"/>
          <a:cs typeface="+mn-cs"/>
        </a:defRPr>
      </a:lvl5pPr>
      <a:lvl6pPr marL="571500" algn="l" defTabSz="228600" rtl="0" eaLnBrk="1" latinLnBrk="0" hangingPunct="1">
        <a:defRPr sz="450" kern="1200">
          <a:solidFill>
            <a:schemeClr val="tx1"/>
          </a:solidFill>
          <a:latin typeface="+mn-lt"/>
          <a:ea typeface="+mn-ea"/>
          <a:cs typeface="+mn-cs"/>
        </a:defRPr>
      </a:lvl6pPr>
      <a:lvl7pPr marL="685800" algn="l" defTabSz="228600" rtl="0" eaLnBrk="1" latinLnBrk="0" hangingPunct="1">
        <a:defRPr sz="450" kern="1200">
          <a:solidFill>
            <a:schemeClr val="tx1"/>
          </a:solidFill>
          <a:latin typeface="+mn-lt"/>
          <a:ea typeface="+mn-ea"/>
          <a:cs typeface="+mn-cs"/>
        </a:defRPr>
      </a:lvl7pPr>
      <a:lvl8pPr marL="800100" algn="l" defTabSz="228600" rtl="0" eaLnBrk="1" latinLnBrk="0" hangingPunct="1">
        <a:defRPr sz="450" kern="1200">
          <a:solidFill>
            <a:schemeClr val="tx1"/>
          </a:solidFill>
          <a:latin typeface="+mn-lt"/>
          <a:ea typeface="+mn-ea"/>
          <a:cs typeface="+mn-cs"/>
        </a:defRPr>
      </a:lvl8pPr>
      <a:lvl9pPr marL="914400" algn="l" defTabSz="228600" rtl="0" eaLnBrk="1" latinLnBrk="0" hangingPunct="1">
        <a:defRPr sz="4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487680"/>
            <a:ext cx="10972800" cy="81686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1" y="1825625"/>
            <a:ext cx="10515600" cy="435133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p:txBody>
      </p:sp>
      <p:sp>
        <p:nvSpPr>
          <p:cNvPr id="7" name="Rectangle 6">
            <a:extLst>
              <a:ext uri="{FF2B5EF4-FFF2-40B4-BE49-F238E27FC236}">
                <a16:creationId xmlns:a16="http://schemas.microsoft.com/office/drawing/2014/main" id="{68CC9780-5230-0043-98E8-1B6A25155B7F}"/>
              </a:ext>
            </a:extLst>
          </p:cNvPr>
          <p:cNvSpPr/>
          <p:nvPr userDrawn="1"/>
        </p:nvSpPr>
        <p:spPr>
          <a:xfrm>
            <a:off x="0" y="6593712"/>
            <a:ext cx="406400" cy="264288"/>
          </a:xfrm>
          <a:prstGeom prst="rect">
            <a:avLst/>
          </a:prstGeom>
          <a:solidFill>
            <a:srgbClr val="72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60072" eaLnBrk="1" fontAlgn="auto" latinLnBrk="0" hangingPunct="1">
              <a:lnSpc>
                <a:spcPct val="100000"/>
              </a:lnSpc>
              <a:spcBef>
                <a:spcPts val="0"/>
              </a:spcBef>
              <a:spcAft>
                <a:spcPts val="0"/>
              </a:spcAft>
              <a:buClrTx/>
              <a:buSzTx/>
              <a:buFontTx/>
              <a:buNone/>
              <a:tabLst/>
              <a:defRPr/>
            </a:pPr>
            <a:endParaRPr kumimoji="0" lang="en-US" sz="1890" b="0" i="0" u="none" strike="noStrike" kern="0" cap="none" spc="0" normalizeH="0" baseline="0" noProof="0">
              <a:ln>
                <a:noFill/>
              </a:ln>
              <a:solidFill>
                <a:sysClr val="windowText" lastClr="000000"/>
              </a:solidFill>
              <a:effectLst/>
              <a:uLnTx/>
              <a:uFillTx/>
            </a:endParaRPr>
          </a:p>
        </p:txBody>
      </p:sp>
      <p:sp>
        <p:nvSpPr>
          <p:cNvPr id="8" name="Rectangle 7">
            <a:extLst>
              <a:ext uri="{FF2B5EF4-FFF2-40B4-BE49-F238E27FC236}">
                <a16:creationId xmlns:a16="http://schemas.microsoft.com/office/drawing/2014/main" id="{83401891-CC52-8947-9762-A9C5903112ED}"/>
              </a:ext>
            </a:extLst>
          </p:cNvPr>
          <p:cNvSpPr/>
          <p:nvPr userDrawn="1"/>
        </p:nvSpPr>
        <p:spPr>
          <a:xfrm>
            <a:off x="406400" y="6593712"/>
            <a:ext cx="11785600" cy="26428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60072" eaLnBrk="1" fontAlgn="auto" latinLnBrk="0" hangingPunct="1">
              <a:lnSpc>
                <a:spcPct val="100000"/>
              </a:lnSpc>
              <a:spcBef>
                <a:spcPts val="0"/>
              </a:spcBef>
              <a:spcAft>
                <a:spcPts val="0"/>
              </a:spcAft>
              <a:buClrTx/>
              <a:buSzTx/>
              <a:buFontTx/>
              <a:buNone/>
              <a:tabLst/>
              <a:defRPr/>
            </a:pPr>
            <a:endParaRPr kumimoji="0" lang="en-US" sz="189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317227967"/>
      </p:ext>
    </p:extLst>
  </p:cSld>
  <p:clrMap bg1="lt1" tx1="dk1" bg2="lt2" tx2="dk2" accent1="accent1" accent2="accent2" accent3="accent3" accent4="accent4" accent5="accent5" accent6="accent6" hlink="hlink" folHlink="folHlink"/>
  <p:sldLayoutIdLst>
    <p:sldLayoutId id="2147483686" r:id="rId1"/>
  </p:sldLayoutIdLst>
  <p:txStyles>
    <p:titleStyle>
      <a:lvl1pPr algn="l" defTabSz="720072" rtl="0" eaLnBrk="1" latinLnBrk="0" hangingPunct="1">
        <a:lnSpc>
          <a:spcPct val="90000"/>
        </a:lnSpc>
        <a:spcBef>
          <a:spcPct val="0"/>
        </a:spcBef>
        <a:buNone/>
        <a:defRPr sz="2940" kern="1200">
          <a:solidFill>
            <a:srgbClr val="72BF44"/>
          </a:solidFill>
          <a:latin typeface="+mj-lt"/>
          <a:ea typeface="+mj-ea"/>
          <a:cs typeface="+mj-cs"/>
        </a:defRPr>
      </a:lvl1pPr>
    </p:titleStyle>
    <p:bodyStyle>
      <a:lvl1pPr marL="180018" indent="-180018" algn="l" defTabSz="720072" rtl="0" eaLnBrk="1" latinLnBrk="0" hangingPunct="1">
        <a:lnSpc>
          <a:spcPct val="90000"/>
        </a:lnSpc>
        <a:spcBef>
          <a:spcPts val="789"/>
        </a:spcBef>
        <a:buClr>
          <a:srgbClr val="72BF44"/>
        </a:buClr>
        <a:buFont typeface="Wingdings" pitchFamily="2" charset="2"/>
        <a:buChar char="§"/>
        <a:defRPr sz="2205" kern="1200">
          <a:solidFill>
            <a:schemeClr val="bg2">
              <a:lumMod val="50000"/>
            </a:schemeClr>
          </a:solidFill>
          <a:latin typeface="+mn-lt"/>
          <a:ea typeface="+mn-ea"/>
          <a:cs typeface="+mn-cs"/>
        </a:defRPr>
      </a:lvl1pPr>
      <a:lvl2pPr marL="540055" indent="-180018" algn="l" defTabSz="720072" rtl="0" eaLnBrk="1" latinLnBrk="0" hangingPunct="1">
        <a:lnSpc>
          <a:spcPct val="90000"/>
        </a:lnSpc>
        <a:spcBef>
          <a:spcPts val="394"/>
        </a:spcBef>
        <a:buClr>
          <a:srgbClr val="72BF44"/>
        </a:buClr>
        <a:buFont typeface="System Font Regular"/>
        <a:buChar char="&gt;"/>
        <a:defRPr sz="1890" kern="1200">
          <a:solidFill>
            <a:schemeClr val="bg2">
              <a:lumMod val="50000"/>
            </a:schemeClr>
          </a:solidFill>
          <a:latin typeface="+mn-lt"/>
          <a:ea typeface="+mn-ea"/>
          <a:cs typeface="+mn-cs"/>
        </a:defRPr>
      </a:lvl2pPr>
      <a:lvl3pPr marL="900091" indent="-180018" algn="l" defTabSz="720072" rtl="0" eaLnBrk="1" latinLnBrk="0" hangingPunct="1">
        <a:lnSpc>
          <a:spcPct val="90000"/>
        </a:lnSpc>
        <a:spcBef>
          <a:spcPts val="394"/>
        </a:spcBef>
        <a:buFont typeface="Arial" panose="020B0604020202020204" pitchFamily="34" charset="0"/>
        <a:buChar char="•"/>
        <a:defRPr sz="1575" kern="1200">
          <a:solidFill>
            <a:schemeClr val="bg2">
              <a:lumMod val="50000"/>
            </a:schemeClr>
          </a:solidFill>
          <a:latin typeface="+mn-lt"/>
          <a:ea typeface="+mn-ea"/>
          <a:cs typeface="+mn-cs"/>
        </a:defRPr>
      </a:lvl3pPr>
      <a:lvl4pPr marL="1260127" indent="-180018" algn="l" defTabSz="720072" rtl="0" eaLnBrk="1" latinLnBrk="0" hangingPunct="1">
        <a:lnSpc>
          <a:spcPct val="90000"/>
        </a:lnSpc>
        <a:spcBef>
          <a:spcPts val="394"/>
        </a:spcBef>
        <a:buFont typeface="Arial" panose="020B0604020202020204" pitchFamily="34" charset="0"/>
        <a:buChar char="•"/>
        <a:defRPr sz="1419" kern="1200">
          <a:solidFill>
            <a:schemeClr val="tx1"/>
          </a:solidFill>
          <a:latin typeface="+mn-lt"/>
          <a:ea typeface="+mn-ea"/>
          <a:cs typeface="+mn-cs"/>
        </a:defRPr>
      </a:lvl4pPr>
      <a:lvl5pPr marL="1620163" indent="-180018" algn="l" defTabSz="720072" rtl="0" eaLnBrk="1" latinLnBrk="0" hangingPunct="1">
        <a:lnSpc>
          <a:spcPct val="90000"/>
        </a:lnSpc>
        <a:spcBef>
          <a:spcPts val="394"/>
        </a:spcBef>
        <a:buFont typeface="Arial" panose="020B0604020202020204" pitchFamily="34" charset="0"/>
        <a:buChar char="•"/>
        <a:defRPr sz="1419" kern="1200">
          <a:solidFill>
            <a:schemeClr val="tx1"/>
          </a:solidFill>
          <a:latin typeface="+mn-lt"/>
          <a:ea typeface="+mn-ea"/>
          <a:cs typeface="+mn-cs"/>
        </a:defRPr>
      </a:lvl5pPr>
      <a:lvl6pPr marL="1980199" indent="-180018" algn="l" defTabSz="720072" rtl="0" eaLnBrk="1" latinLnBrk="0" hangingPunct="1">
        <a:lnSpc>
          <a:spcPct val="90000"/>
        </a:lnSpc>
        <a:spcBef>
          <a:spcPts val="394"/>
        </a:spcBef>
        <a:buFont typeface="Arial" panose="020B0604020202020204" pitchFamily="34" charset="0"/>
        <a:buChar char="•"/>
        <a:defRPr sz="1419" kern="1200">
          <a:solidFill>
            <a:schemeClr val="tx1"/>
          </a:solidFill>
          <a:latin typeface="+mn-lt"/>
          <a:ea typeface="+mn-ea"/>
          <a:cs typeface="+mn-cs"/>
        </a:defRPr>
      </a:lvl6pPr>
      <a:lvl7pPr marL="2340235" indent="-180018" algn="l" defTabSz="720072" rtl="0" eaLnBrk="1" latinLnBrk="0" hangingPunct="1">
        <a:lnSpc>
          <a:spcPct val="90000"/>
        </a:lnSpc>
        <a:spcBef>
          <a:spcPts val="394"/>
        </a:spcBef>
        <a:buFont typeface="Arial" panose="020B0604020202020204" pitchFamily="34" charset="0"/>
        <a:buChar char="•"/>
        <a:defRPr sz="1419" kern="1200">
          <a:solidFill>
            <a:schemeClr val="tx1"/>
          </a:solidFill>
          <a:latin typeface="+mn-lt"/>
          <a:ea typeface="+mn-ea"/>
          <a:cs typeface="+mn-cs"/>
        </a:defRPr>
      </a:lvl7pPr>
      <a:lvl8pPr marL="2700270" indent="-180018" algn="l" defTabSz="720072" rtl="0" eaLnBrk="1" latinLnBrk="0" hangingPunct="1">
        <a:lnSpc>
          <a:spcPct val="90000"/>
        </a:lnSpc>
        <a:spcBef>
          <a:spcPts val="394"/>
        </a:spcBef>
        <a:buFont typeface="Arial" panose="020B0604020202020204" pitchFamily="34" charset="0"/>
        <a:buChar char="•"/>
        <a:defRPr sz="1419" kern="1200">
          <a:solidFill>
            <a:schemeClr val="tx1"/>
          </a:solidFill>
          <a:latin typeface="+mn-lt"/>
          <a:ea typeface="+mn-ea"/>
          <a:cs typeface="+mn-cs"/>
        </a:defRPr>
      </a:lvl8pPr>
      <a:lvl9pPr marL="3060307" indent="-180018" algn="l" defTabSz="720072" rtl="0" eaLnBrk="1" latinLnBrk="0" hangingPunct="1">
        <a:lnSpc>
          <a:spcPct val="90000"/>
        </a:lnSpc>
        <a:spcBef>
          <a:spcPts val="394"/>
        </a:spcBef>
        <a:buFont typeface="Arial" panose="020B0604020202020204" pitchFamily="34" charset="0"/>
        <a:buChar char="•"/>
        <a:defRPr sz="1419" kern="1200">
          <a:solidFill>
            <a:schemeClr val="tx1"/>
          </a:solidFill>
          <a:latin typeface="+mn-lt"/>
          <a:ea typeface="+mn-ea"/>
          <a:cs typeface="+mn-cs"/>
        </a:defRPr>
      </a:lvl9pPr>
    </p:bodyStyle>
    <p:otherStyle>
      <a:defPPr>
        <a:defRPr lang="en-US"/>
      </a:defPPr>
      <a:lvl1pPr marL="0" algn="l" defTabSz="720072" rtl="0" eaLnBrk="1" latinLnBrk="0" hangingPunct="1">
        <a:defRPr sz="1419" kern="1200">
          <a:solidFill>
            <a:schemeClr val="tx1"/>
          </a:solidFill>
          <a:latin typeface="+mn-lt"/>
          <a:ea typeface="+mn-ea"/>
          <a:cs typeface="+mn-cs"/>
        </a:defRPr>
      </a:lvl1pPr>
      <a:lvl2pPr marL="360036" algn="l" defTabSz="720072" rtl="0" eaLnBrk="1" latinLnBrk="0" hangingPunct="1">
        <a:defRPr sz="1419" kern="1200">
          <a:solidFill>
            <a:schemeClr val="tx1"/>
          </a:solidFill>
          <a:latin typeface="+mn-lt"/>
          <a:ea typeface="+mn-ea"/>
          <a:cs typeface="+mn-cs"/>
        </a:defRPr>
      </a:lvl2pPr>
      <a:lvl3pPr marL="720072" algn="l" defTabSz="720072" rtl="0" eaLnBrk="1" latinLnBrk="0" hangingPunct="1">
        <a:defRPr sz="1419" kern="1200">
          <a:solidFill>
            <a:schemeClr val="tx1"/>
          </a:solidFill>
          <a:latin typeface="+mn-lt"/>
          <a:ea typeface="+mn-ea"/>
          <a:cs typeface="+mn-cs"/>
        </a:defRPr>
      </a:lvl3pPr>
      <a:lvl4pPr marL="1080108" algn="l" defTabSz="720072" rtl="0" eaLnBrk="1" latinLnBrk="0" hangingPunct="1">
        <a:defRPr sz="1419" kern="1200">
          <a:solidFill>
            <a:schemeClr val="tx1"/>
          </a:solidFill>
          <a:latin typeface="+mn-lt"/>
          <a:ea typeface="+mn-ea"/>
          <a:cs typeface="+mn-cs"/>
        </a:defRPr>
      </a:lvl4pPr>
      <a:lvl5pPr marL="1440144" algn="l" defTabSz="720072" rtl="0" eaLnBrk="1" latinLnBrk="0" hangingPunct="1">
        <a:defRPr sz="1419" kern="1200">
          <a:solidFill>
            <a:schemeClr val="tx1"/>
          </a:solidFill>
          <a:latin typeface="+mn-lt"/>
          <a:ea typeface="+mn-ea"/>
          <a:cs typeface="+mn-cs"/>
        </a:defRPr>
      </a:lvl5pPr>
      <a:lvl6pPr marL="1800180" algn="l" defTabSz="720072" rtl="0" eaLnBrk="1" latinLnBrk="0" hangingPunct="1">
        <a:defRPr sz="1419" kern="1200">
          <a:solidFill>
            <a:schemeClr val="tx1"/>
          </a:solidFill>
          <a:latin typeface="+mn-lt"/>
          <a:ea typeface="+mn-ea"/>
          <a:cs typeface="+mn-cs"/>
        </a:defRPr>
      </a:lvl6pPr>
      <a:lvl7pPr marL="2160217" algn="l" defTabSz="720072" rtl="0" eaLnBrk="1" latinLnBrk="0" hangingPunct="1">
        <a:defRPr sz="1419" kern="1200">
          <a:solidFill>
            <a:schemeClr val="tx1"/>
          </a:solidFill>
          <a:latin typeface="+mn-lt"/>
          <a:ea typeface="+mn-ea"/>
          <a:cs typeface="+mn-cs"/>
        </a:defRPr>
      </a:lvl7pPr>
      <a:lvl8pPr marL="2520252" algn="l" defTabSz="720072" rtl="0" eaLnBrk="1" latinLnBrk="0" hangingPunct="1">
        <a:defRPr sz="1419" kern="1200">
          <a:solidFill>
            <a:schemeClr val="tx1"/>
          </a:solidFill>
          <a:latin typeface="+mn-lt"/>
          <a:ea typeface="+mn-ea"/>
          <a:cs typeface="+mn-cs"/>
        </a:defRPr>
      </a:lvl8pPr>
      <a:lvl9pPr marL="2880288" algn="l" defTabSz="720072" rtl="0" eaLnBrk="1" latinLnBrk="0" hangingPunct="1">
        <a:defRPr sz="141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51CFD1-78F7-647B-EE01-94B5747AC9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A9D541F-AF70-7906-EC66-82A7DA262E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A6ACB3-F1B6-F0CD-E797-FB96C6B09B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B030862-32C2-44F9-8421-529B3184924F}" type="datetimeFigureOut">
              <a:rPr lang="en-US" smtClean="0"/>
              <a:t>10/2/2026</a:t>
            </a:fld>
            <a:endParaRPr lang="en-US"/>
          </a:p>
        </p:txBody>
      </p:sp>
      <p:sp>
        <p:nvSpPr>
          <p:cNvPr id="5" name="Footer Placeholder 4">
            <a:extLst>
              <a:ext uri="{FF2B5EF4-FFF2-40B4-BE49-F238E27FC236}">
                <a16:creationId xmlns:a16="http://schemas.microsoft.com/office/drawing/2014/main" id="{D96DC35A-EA6C-B4D0-D8E5-E3B7656D32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7C99915-71C9-BB6E-8749-3C501E0877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1FFB200-E482-43B8-9F7E-673357A7A513}" type="slidenum">
              <a:rPr lang="en-US" smtClean="0"/>
              <a:t>‹#›</a:t>
            </a:fld>
            <a:endParaRPr lang="en-US"/>
          </a:p>
        </p:txBody>
      </p:sp>
    </p:spTree>
    <p:extLst>
      <p:ext uri="{BB962C8B-B14F-4D97-AF65-F5344CB8AC3E}">
        <p14:creationId xmlns:p14="http://schemas.microsoft.com/office/powerpoint/2010/main" val="478810261"/>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0A2E6B0-096C-4169-9362-FB3C79BC1D22}" type="datetime1">
              <a:rPr lang="en-US" smtClean="0"/>
              <a:t>10/2/2026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AD907F7-1FCC-4942-8F32-2C764FF11B38}" type="slidenum">
              <a:rPr lang="en-US" smtClean="0"/>
              <a:t>‹#›</a:t>
            </a:fld>
            <a:endParaRPr lang="en-US"/>
          </a:p>
        </p:txBody>
      </p:sp>
    </p:spTree>
    <p:extLst>
      <p:ext uri="{BB962C8B-B14F-4D97-AF65-F5344CB8AC3E}">
        <p14:creationId xmlns:p14="http://schemas.microsoft.com/office/powerpoint/2010/main" val="917216864"/>
      </p:ext>
    </p:extLst>
  </p:cSld>
  <p:clrMap bg1="lt1" tx1="dk1" bg2="lt2" tx2="dk2" accent1="accent1" accent2="accent2" accent3="accent3" accent4="accent4" accent5="accent5" accent6="accent6" hlink="hlink" folHlink="folHlink"/>
  <p:sldLayoutIdLst>
    <p:sldLayoutId id="2147483690"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
          <p:cNvSpPr txBox="1">
            <a:spLocks noGrp="1"/>
          </p:cNvSpPr>
          <p:nvPr>
            <p:ph type="title"/>
          </p:nvPr>
        </p:nvSpPr>
        <p:spPr>
          <a:xfrm>
            <a:off x="838201" y="487680"/>
            <a:ext cx="10972800" cy="816864"/>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72BF44"/>
              </a:buClr>
              <a:buSzPts val="11760"/>
              <a:buFont typeface="Calibri"/>
              <a:buNone/>
              <a:defRPr sz="11760" b="0" i="0" u="none" strike="noStrike" cap="none">
                <a:solidFill>
                  <a:srgbClr val="72BF44"/>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1"/>
          <p:cNvSpPr txBox="1">
            <a:spLocks noGrp="1"/>
          </p:cNvSpPr>
          <p:nvPr>
            <p:ph type="body" idx="1"/>
          </p:nvPr>
        </p:nvSpPr>
        <p:spPr>
          <a:xfrm>
            <a:off x="838201" y="1825625"/>
            <a:ext cx="10515600" cy="4351339"/>
          </a:xfrm>
          <a:prstGeom prst="rect">
            <a:avLst/>
          </a:prstGeom>
          <a:noFill/>
          <a:ln>
            <a:noFill/>
          </a:ln>
        </p:spPr>
        <p:txBody>
          <a:bodyPr spcFirstLastPara="1" wrap="square" lIns="91425" tIns="45700" rIns="91425" bIns="45700" anchor="t" anchorCtr="0">
            <a:normAutofit/>
          </a:bodyPr>
          <a:lstStyle>
            <a:lvl1pPr marL="457200" marR="0" lvl="0" indent="-788670" algn="l" rtl="0">
              <a:lnSpc>
                <a:spcPct val="90000"/>
              </a:lnSpc>
              <a:spcBef>
                <a:spcPts val="3154"/>
              </a:spcBef>
              <a:spcAft>
                <a:spcPts val="0"/>
              </a:spcAft>
              <a:buClr>
                <a:srgbClr val="72BF44"/>
              </a:buClr>
              <a:buSzPts val="8820"/>
              <a:buFont typeface="Noto Sans Symbols"/>
              <a:buChar char="▪"/>
              <a:defRPr sz="8820" b="0" i="0" u="none" strike="noStrike" cap="none">
                <a:solidFill>
                  <a:srgbClr val="757070"/>
                </a:solidFill>
                <a:latin typeface="Calibri"/>
                <a:ea typeface="Calibri"/>
                <a:cs typeface="Calibri"/>
                <a:sym typeface="Calibri"/>
              </a:defRPr>
            </a:lvl1pPr>
            <a:lvl2pPr marL="914400" marR="0" lvl="1" indent="-708660" algn="l" rtl="0">
              <a:lnSpc>
                <a:spcPct val="90000"/>
              </a:lnSpc>
              <a:spcBef>
                <a:spcPts val="1575"/>
              </a:spcBef>
              <a:spcAft>
                <a:spcPts val="0"/>
              </a:spcAft>
              <a:buClr>
                <a:srgbClr val="72BF44"/>
              </a:buClr>
              <a:buSzPts val="7560"/>
              <a:buFont typeface="NTR"/>
              <a:buChar char="&gt;"/>
              <a:defRPr sz="7560" b="0" i="0" u="none" strike="noStrike" cap="none">
                <a:solidFill>
                  <a:srgbClr val="757070"/>
                </a:solidFill>
                <a:latin typeface="Calibri"/>
                <a:ea typeface="Calibri"/>
                <a:cs typeface="Calibri"/>
                <a:sym typeface="Calibri"/>
              </a:defRPr>
            </a:lvl2pPr>
            <a:lvl3pPr marL="1371600" marR="0" lvl="2" indent="-628650" algn="l" rtl="0">
              <a:lnSpc>
                <a:spcPct val="90000"/>
              </a:lnSpc>
              <a:spcBef>
                <a:spcPts val="1575"/>
              </a:spcBef>
              <a:spcAft>
                <a:spcPts val="0"/>
              </a:spcAft>
              <a:buClr>
                <a:srgbClr val="757070"/>
              </a:buClr>
              <a:buSzPts val="6300"/>
              <a:buFont typeface="Arial"/>
              <a:buChar char="•"/>
              <a:defRPr sz="6300" b="0" i="0" u="none" strike="noStrike" cap="none">
                <a:solidFill>
                  <a:srgbClr val="757070"/>
                </a:solidFill>
                <a:latin typeface="Calibri"/>
                <a:ea typeface="Calibri"/>
                <a:cs typeface="Calibri"/>
                <a:sym typeface="Calibri"/>
              </a:defRPr>
            </a:lvl3pPr>
            <a:lvl4pPr marL="1828800" marR="0" lvl="3" indent="-588899" algn="l" rtl="0">
              <a:lnSpc>
                <a:spcPct val="90000"/>
              </a:lnSpc>
              <a:spcBef>
                <a:spcPts val="1575"/>
              </a:spcBef>
              <a:spcAft>
                <a:spcPts val="0"/>
              </a:spcAft>
              <a:buClr>
                <a:schemeClr val="dk1"/>
              </a:buClr>
              <a:buSzPts val="5674"/>
              <a:buFont typeface="Arial"/>
              <a:buChar char="•"/>
              <a:defRPr sz="5674" b="0" i="0" u="none" strike="noStrike" cap="none">
                <a:solidFill>
                  <a:schemeClr val="dk1"/>
                </a:solidFill>
                <a:latin typeface="Calibri"/>
                <a:ea typeface="Calibri"/>
                <a:cs typeface="Calibri"/>
                <a:sym typeface="Calibri"/>
              </a:defRPr>
            </a:lvl4pPr>
            <a:lvl5pPr marL="2286000" marR="0" lvl="4" indent="-588899" algn="l" rtl="0">
              <a:lnSpc>
                <a:spcPct val="90000"/>
              </a:lnSpc>
              <a:spcBef>
                <a:spcPts val="1575"/>
              </a:spcBef>
              <a:spcAft>
                <a:spcPts val="0"/>
              </a:spcAft>
              <a:buClr>
                <a:schemeClr val="dk1"/>
              </a:buClr>
              <a:buSzPts val="5674"/>
              <a:buFont typeface="Arial"/>
              <a:buChar char="•"/>
              <a:defRPr sz="5674" b="0" i="0" u="none" strike="noStrike" cap="none">
                <a:solidFill>
                  <a:schemeClr val="dk1"/>
                </a:solidFill>
                <a:latin typeface="Calibri"/>
                <a:ea typeface="Calibri"/>
                <a:cs typeface="Calibri"/>
                <a:sym typeface="Calibri"/>
              </a:defRPr>
            </a:lvl5pPr>
            <a:lvl6pPr marL="2743200" marR="0" lvl="5" indent="-588899" algn="l" rtl="0">
              <a:lnSpc>
                <a:spcPct val="90000"/>
              </a:lnSpc>
              <a:spcBef>
                <a:spcPts val="1575"/>
              </a:spcBef>
              <a:spcAft>
                <a:spcPts val="0"/>
              </a:spcAft>
              <a:buClr>
                <a:schemeClr val="dk1"/>
              </a:buClr>
              <a:buSzPts val="5674"/>
              <a:buFont typeface="Arial"/>
              <a:buChar char="•"/>
              <a:defRPr sz="5674" b="0" i="0" u="none" strike="noStrike" cap="none">
                <a:solidFill>
                  <a:schemeClr val="dk1"/>
                </a:solidFill>
                <a:latin typeface="Calibri"/>
                <a:ea typeface="Calibri"/>
                <a:cs typeface="Calibri"/>
                <a:sym typeface="Calibri"/>
              </a:defRPr>
            </a:lvl6pPr>
            <a:lvl7pPr marL="3200400" marR="0" lvl="6" indent="-588899" algn="l" rtl="0">
              <a:lnSpc>
                <a:spcPct val="90000"/>
              </a:lnSpc>
              <a:spcBef>
                <a:spcPts val="1575"/>
              </a:spcBef>
              <a:spcAft>
                <a:spcPts val="0"/>
              </a:spcAft>
              <a:buClr>
                <a:schemeClr val="dk1"/>
              </a:buClr>
              <a:buSzPts val="5674"/>
              <a:buFont typeface="Arial"/>
              <a:buChar char="•"/>
              <a:defRPr sz="5674" b="0" i="0" u="none" strike="noStrike" cap="none">
                <a:solidFill>
                  <a:schemeClr val="dk1"/>
                </a:solidFill>
                <a:latin typeface="Calibri"/>
                <a:ea typeface="Calibri"/>
                <a:cs typeface="Calibri"/>
                <a:sym typeface="Calibri"/>
              </a:defRPr>
            </a:lvl7pPr>
            <a:lvl8pPr marL="3657600" marR="0" lvl="7" indent="-588899" algn="l" rtl="0">
              <a:lnSpc>
                <a:spcPct val="90000"/>
              </a:lnSpc>
              <a:spcBef>
                <a:spcPts val="1575"/>
              </a:spcBef>
              <a:spcAft>
                <a:spcPts val="0"/>
              </a:spcAft>
              <a:buClr>
                <a:schemeClr val="dk1"/>
              </a:buClr>
              <a:buSzPts val="5674"/>
              <a:buFont typeface="Arial"/>
              <a:buChar char="•"/>
              <a:defRPr sz="5674" b="0" i="0" u="none" strike="noStrike" cap="none">
                <a:solidFill>
                  <a:schemeClr val="dk1"/>
                </a:solidFill>
                <a:latin typeface="Calibri"/>
                <a:ea typeface="Calibri"/>
                <a:cs typeface="Calibri"/>
                <a:sym typeface="Calibri"/>
              </a:defRPr>
            </a:lvl8pPr>
            <a:lvl9pPr marL="4114800" marR="0" lvl="8" indent="-588899" algn="l" rtl="0">
              <a:lnSpc>
                <a:spcPct val="90000"/>
              </a:lnSpc>
              <a:spcBef>
                <a:spcPts val="1575"/>
              </a:spcBef>
              <a:spcAft>
                <a:spcPts val="0"/>
              </a:spcAft>
              <a:buClr>
                <a:schemeClr val="dk1"/>
              </a:buClr>
              <a:buSzPts val="5674"/>
              <a:buFont typeface="Arial"/>
              <a:buChar char="•"/>
              <a:defRPr sz="5674" b="0" i="0" u="none" strike="noStrike" cap="none">
                <a:solidFill>
                  <a:schemeClr val="dk1"/>
                </a:solidFill>
                <a:latin typeface="Calibri"/>
                <a:ea typeface="Calibri"/>
                <a:cs typeface="Calibri"/>
                <a:sym typeface="Calibri"/>
              </a:defRPr>
            </a:lvl9pPr>
          </a:lstStyle>
          <a:p>
            <a:endParaRPr/>
          </a:p>
        </p:txBody>
      </p:sp>
      <p:sp>
        <p:nvSpPr>
          <p:cNvPr id="12" name="Google Shape;12;p11"/>
          <p:cNvSpPr/>
          <p:nvPr/>
        </p:nvSpPr>
        <p:spPr>
          <a:xfrm>
            <a:off x="0" y="6593712"/>
            <a:ext cx="406400" cy="264288"/>
          </a:xfrm>
          <a:prstGeom prst="rect">
            <a:avLst/>
          </a:prstGeom>
          <a:solidFill>
            <a:srgbClr val="72BF44"/>
          </a:solidFill>
          <a:ln>
            <a:noFill/>
          </a:ln>
        </p:spPr>
        <p:txBody>
          <a:bodyPr spcFirstLastPara="1" wrap="square" lIns="22856" tIns="11425" rIns="22856" bIns="11425" anchor="ctr" anchorCtr="0">
            <a:noAutofit/>
          </a:bodyPr>
          <a:lstStyle/>
          <a:p>
            <a:pPr marL="0" marR="0" lvl="0" indent="0" algn="ctr" rtl="0">
              <a:lnSpc>
                <a:spcPct val="100000"/>
              </a:lnSpc>
              <a:spcBef>
                <a:spcPts val="0"/>
              </a:spcBef>
              <a:spcAft>
                <a:spcPts val="0"/>
              </a:spcAft>
              <a:buClr>
                <a:schemeClr val="lt1"/>
              </a:buClr>
              <a:buSzPts val="7560"/>
              <a:buFont typeface="Times"/>
              <a:buNone/>
            </a:pPr>
            <a:endParaRPr sz="1890" b="0" i="0" u="none" strike="noStrike" cap="none">
              <a:solidFill>
                <a:srgbClr val="000000"/>
              </a:solidFill>
              <a:latin typeface="Times"/>
              <a:ea typeface="Times"/>
              <a:cs typeface="Times"/>
              <a:sym typeface="Times"/>
            </a:endParaRPr>
          </a:p>
        </p:txBody>
      </p:sp>
      <p:sp>
        <p:nvSpPr>
          <p:cNvPr id="13" name="Google Shape;13;p11"/>
          <p:cNvSpPr/>
          <p:nvPr/>
        </p:nvSpPr>
        <p:spPr>
          <a:xfrm>
            <a:off x="406400" y="6593712"/>
            <a:ext cx="11785600" cy="264288"/>
          </a:xfrm>
          <a:prstGeom prst="rect">
            <a:avLst/>
          </a:prstGeom>
          <a:solidFill>
            <a:srgbClr val="757070"/>
          </a:solidFill>
          <a:ln>
            <a:noFill/>
          </a:ln>
        </p:spPr>
        <p:txBody>
          <a:bodyPr spcFirstLastPara="1" wrap="square" lIns="22856" tIns="11425" rIns="22856" bIns="11425" anchor="ctr" anchorCtr="0">
            <a:noAutofit/>
          </a:bodyPr>
          <a:lstStyle/>
          <a:p>
            <a:pPr marL="0" marR="0" lvl="0" indent="0" algn="ctr" rtl="0">
              <a:lnSpc>
                <a:spcPct val="100000"/>
              </a:lnSpc>
              <a:spcBef>
                <a:spcPts val="0"/>
              </a:spcBef>
              <a:spcAft>
                <a:spcPts val="0"/>
              </a:spcAft>
              <a:buClr>
                <a:schemeClr val="lt1"/>
              </a:buClr>
              <a:buSzPts val="7560"/>
              <a:buFont typeface="Times"/>
              <a:buNone/>
            </a:pPr>
            <a:endParaRPr sz="1890" b="0" i="0" u="none" strike="noStrike" cap="none">
              <a:solidFill>
                <a:srgbClr val="000000"/>
              </a:solidFill>
              <a:latin typeface="Times"/>
              <a:ea typeface="Times"/>
              <a:cs typeface="Times"/>
              <a:sym typeface="Times"/>
            </a:endParaRPr>
          </a:p>
        </p:txBody>
      </p:sp>
    </p:spTree>
    <p:extLst>
      <p:ext uri="{BB962C8B-B14F-4D97-AF65-F5344CB8AC3E}">
        <p14:creationId xmlns:p14="http://schemas.microsoft.com/office/powerpoint/2010/main" val="2614365506"/>
      </p:ext>
    </p:extLst>
  </p:cSld>
  <p:clrMap bg1="lt1" tx1="dk1" bg2="dk2" tx2="lt2" accent1="accent1" accent2="accent2" accent3="accent3" accent4="accent4" accent5="accent5" accent6="accent6" hlink="hlink" folHlink="folHlink"/>
  <p:sldLayoutIdLst>
    <p:sldLayoutId id="2147483692"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350" b="0" i="0" u="none" strike="noStrike" cap="none" spc="0">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E7C62DC7-492D-D7B1-509D-E1851A74CCCB}"/>
              </a:ext>
            </a:extLst>
          </p:cNvPr>
          <p:cNvSpPr>
            <a:spLocks noGrp="1" noChangeArrowheads="1"/>
          </p:cNvSpPr>
          <p:nvPr>
            <p:ph type="title"/>
          </p:nvPr>
        </p:nvSpPr>
        <p:spPr bwMode="auto">
          <a:xfrm>
            <a:off x="914199" y="609600"/>
            <a:ext cx="1036360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76202" tIns="188101" rIns="376202" bIns="188101"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CB73F05-1B30-11B6-D3EF-2BC6C7A19F97}"/>
              </a:ext>
            </a:extLst>
          </p:cNvPr>
          <p:cNvSpPr>
            <a:spLocks noGrp="1" noChangeArrowheads="1"/>
          </p:cNvSpPr>
          <p:nvPr>
            <p:ph type="body" idx="1"/>
          </p:nvPr>
        </p:nvSpPr>
        <p:spPr bwMode="auto">
          <a:xfrm>
            <a:off x="914199" y="1981200"/>
            <a:ext cx="1036360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76202" tIns="188101" rIns="376202" bIns="188101"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2B8DB38B-68E8-70BE-C5AA-69B03492AE07}"/>
              </a:ext>
            </a:extLst>
          </p:cNvPr>
          <p:cNvSpPr>
            <a:spLocks noGrp="1" noChangeArrowheads="1"/>
          </p:cNvSpPr>
          <p:nvPr>
            <p:ph type="dt" sz="half" idx="2"/>
          </p:nvPr>
        </p:nvSpPr>
        <p:spPr bwMode="auto">
          <a:xfrm>
            <a:off x="914198" y="6248400"/>
            <a:ext cx="2540000" cy="457200"/>
          </a:xfrm>
          <a:prstGeom prst="rect">
            <a:avLst/>
          </a:prstGeom>
          <a:noFill/>
          <a:ln w="9525">
            <a:noFill/>
            <a:miter lim="800000"/>
            <a:headEnd/>
            <a:tailEnd/>
          </a:ln>
          <a:effectLst/>
        </p:spPr>
        <p:txBody>
          <a:bodyPr vert="horz" wrap="square" lIns="376202" tIns="188101" rIns="376202" bIns="188101" numCol="1" anchor="t" anchorCtr="0" compatLnSpc="1">
            <a:prstTxWarp prst="textNoShape">
              <a:avLst/>
            </a:prstTxWarp>
          </a:bodyPr>
          <a:lstStyle>
            <a:lvl1pPr eaLnBrk="0" hangingPunct="0">
              <a:defRPr sz="1450">
                <a:latin typeface="Times" pitchFamily="18" charset="0"/>
              </a:defRPr>
            </a:lvl1pPr>
          </a:lstStyle>
          <a:p>
            <a:pPr>
              <a:defRPr/>
            </a:pPr>
            <a:endParaRPr lang="en-US"/>
          </a:p>
        </p:txBody>
      </p:sp>
      <p:sp>
        <p:nvSpPr>
          <p:cNvPr id="1029" name="Rectangle 5">
            <a:extLst>
              <a:ext uri="{FF2B5EF4-FFF2-40B4-BE49-F238E27FC236}">
                <a16:creationId xmlns:a16="http://schemas.microsoft.com/office/drawing/2014/main" id="{90D49479-06B3-60B3-0F02-36286B3CADF2}"/>
              </a:ext>
            </a:extLst>
          </p:cNvPr>
          <p:cNvSpPr>
            <a:spLocks noGrp="1" noChangeArrowheads="1"/>
          </p:cNvSpPr>
          <p:nvPr>
            <p:ph type="ftr" sz="quarter" idx="3"/>
          </p:nvPr>
        </p:nvSpPr>
        <p:spPr bwMode="auto">
          <a:xfrm>
            <a:off x="4165802" y="6248400"/>
            <a:ext cx="3860397" cy="457200"/>
          </a:xfrm>
          <a:prstGeom prst="rect">
            <a:avLst/>
          </a:prstGeom>
          <a:noFill/>
          <a:ln w="9525">
            <a:noFill/>
            <a:miter lim="800000"/>
            <a:headEnd/>
            <a:tailEnd/>
          </a:ln>
          <a:effectLst/>
        </p:spPr>
        <p:txBody>
          <a:bodyPr vert="horz" wrap="square" lIns="376202" tIns="188101" rIns="376202" bIns="188101" numCol="1" anchor="t" anchorCtr="0" compatLnSpc="1">
            <a:prstTxWarp prst="textNoShape">
              <a:avLst/>
            </a:prstTxWarp>
          </a:bodyPr>
          <a:lstStyle>
            <a:lvl1pPr algn="ctr" eaLnBrk="0" hangingPunct="0">
              <a:defRPr sz="1450">
                <a:latin typeface="Times" pitchFamily="18" charset="0"/>
              </a:defRPr>
            </a:lvl1pPr>
          </a:lstStyle>
          <a:p>
            <a:pPr>
              <a:defRPr/>
            </a:pPr>
            <a:endParaRPr lang="en-US"/>
          </a:p>
        </p:txBody>
      </p:sp>
      <p:sp>
        <p:nvSpPr>
          <p:cNvPr id="1030" name="Rectangle 6">
            <a:extLst>
              <a:ext uri="{FF2B5EF4-FFF2-40B4-BE49-F238E27FC236}">
                <a16:creationId xmlns:a16="http://schemas.microsoft.com/office/drawing/2014/main" id="{BC62D87F-91C0-97AE-28B5-5CBFB5327117}"/>
              </a:ext>
            </a:extLst>
          </p:cNvPr>
          <p:cNvSpPr>
            <a:spLocks noGrp="1" noChangeArrowheads="1"/>
          </p:cNvSpPr>
          <p:nvPr>
            <p:ph type="sldNum" sz="quarter" idx="4"/>
          </p:nvPr>
        </p:nvSpPr>
        <p:spPr bwMode="auto">
          <a:xfrm>
            <a:off x="8737802" y="6248400"/>
            <a:ext cx="2540000" cy="457200"/>
          </a:xfrm>
          <a:prstGeom prst="rect">
            <a:avLst/>
          </a:prstGeom>
          <a:noFill/>
          <a:ln w="9525">
            <a:noFill/>
            <a:miter lim="800000"/>
            <a:headEnd/>
            <a:tailEnd/>
          </a:ln>
          <a:effectLst/>
        </p:spPr>
        <p:txBody>
          <a:bodyPr vert="horz" wrap="square" lIns="376202" tIns="188101" rIns="376202" bIns="188101" numCol="1" anchor="t" anchorCtr="0" compatLnSpc="1">
            <a:prstTxWarp prst="textNoShape">
              <a:avLst/>
            </a:prstTxWarp>
          </a:bodyPr>
          <a:lstStyle>
            <a:lvl1pPr algn="r">
              <a:defRPr sz="1450"/>
            </a:lvl1pPr>
          </a:lstStyle>
          <a:p>
            <a:pPr>
              <a:defRPr/>
            </a:pPr>
            <a:fld id="{B3BEFF72-A1A8-42D6-AAE5-691B33AFCB22}" type="slidenum">
              <a:rPr lang="en-US" altLang="en-US"/>
              <a:pPr>
                <a:defRPr/>
              </a:pPr>
              <a:t>‹#›</a:t>
            </a:fld>
            <a:endParaRPr lang="en-US" altLang="en-US"/>
          </a:p>
        </p:txBody>
      </p:sp>
    </p:spTree>
    <p:extLst>
      <p:ext uri="{BB962C8B-B14F-4D97-AF65-F5344CB8AC3E}">
        <p14:creationId xmlns:p14="http://schemas.microsoft.com/office/powerpoint/2010/main" val="4181531640"/>
      </p:ext>
    </p:extLst>
  </p:cSld>
  <p:clrMap bg1="lt1" tx1="dk1" bg2="lt2" tx2="dk2" accent1="accent1" accent2="accent2" accent3="accent3" accent4="accent4" accent5="accent5" accent6="accent6" hlink="hlink" folHlink="folHlink"/>
  <p:sldLayoutIdLst>
    <p:sldLayoutId id="2147483694" r:id="rId1"/>
  </p:sldLayoutIdLst>
  <p:txStyles>
    <p:titleStyle>
      <a:lvl1pPr algn="ctr" defTabSz="940594" rtl="0" eaLnBrk="0" fontAlgn="base" hangingPunct="0">
        <a:spcBef>
          <a:spcPct val="0"/>
        </a:spcBef>
        <a:spcAft>
          <a:spcPct val="0"/>
        </a:spcAft>
        <a:defRPr sz="4525">
          <a:solidFill>
            <a:schemeClr val="tx2"/>
          </a:solidFill>
          <a:latin typeface="+mj-lt"/>
          <a:ea typeface="+mj-ea"/>
          <a:cs typeface="+mj-cs"/>
        </a:defRPr>
      </a:lvl1pPr>
      <a:lvl2pPr algn="ctr" defTabSz="940594" rtl="0" eaLnBrk="0" fontAlgn="base" hangingPunct="0">
        <a:spcBef>
          <a:spcPct val="0"/>
        </a:spcBef>
        <a:spcAft>
          <a:spcPct val="0"/>
        </a:spcAft>
        <a:defRPr sz="4525">
          <a:solidFill>
            <a:schemeClr val="tx2"/>
          </a:solidFill>
          <a:latin typeface="Georgia" pitchFamily="18" charset="0"/>
        </a:defRPr>
      </a:lvl2pPr>
      <a:lvl3pPr algn="ctr" defTabSz="940594" rtl="0" eaLnBrk="0" fontAlgn="base" hangingPunct="0">
        <a:spcBef>
          <a:spcPct val="0"/>
        </a:spcBef>
        <a:spcAft>
          <a:spcPct val="0"/>
        </a:spcAft>
        <a:defRPr sz="4525">
          <a:solidFill>
            <a:schemeClr val="tx2"/>
          </a:solidFill>
          <a:latin typeface="Georgia" pitchFamily="18" charset="0"/>
        </a:defRPr>
      </a:lvl3pPr>
      <a:lvl4pPr algn="ctr" defTabSz="940594" rtl="0" eaLnBrk="0" fontAlgn="base" hangingPunct="0">
        <a:spcBef>
          <a:spcPct val="0"/>
        </a:spcBef>
        <a:spcAft>
          <a:spcPct val="0"/>
        </a:spcAft>
        <a:defRPr sz="4525">
          <a:solidFill>
            <a:schemeClr val="tx2"/>
          </a:solidFill>
          <a:latin typeface="Georgia" pitchFamily="18" charset="0"/>
        </a:defRPr>
      </a:lvl4pPr>
      <a:lvl5pPr algn="ctr" defTabSz="940594" rtl="0" eaLnBrk="0" fontAlgn="base" hangingPunct="0">
        <a:spcBef>
          <a:spcPct val="0"/>
        </a:spcBef>
        <a:spcAft>
          <a:spcPct val="0"/>
        </a:spcAft>
        <a:defRPr sz="4525">
          <a:solidFill>
            <a:schemeClr val="tx2"/>
          </a:solidFill>
          <a:latin typeface="Georgia" pitchFamily="18" charset="0"/>
        </a:defRPr>
      </a:lvl5pPr>
      <a:lvl6pPr marL="114300" algn="ctr" defTabSz="940594" rtl="0" fontAlgn="base">
        <a:spcBef>
          <a:spcPct val="0"/>
        </a:spcBef>
        <a:spcAft>
          <a:spcPct val="0"/>
        </a:spcAft>
        <a:defRPr sz="4525">
          <a:solidFill>
            <a:schemeClr val="tx2"/>
          </a:solidFill>
          <a:latin typeface="Times" pitchFamily="18" charset="0"/>
        </a:defRPr>
      </a:lvl6pPr>
      <a:lvl7pPr marL="228600" algn="ctr" defTabSz="940594" rtl="0" fontAlgn="base">
        <a:spcBef>
          <a:spcPct val="0"/>
        </a:spcBef>
        <a:spcAft>
          <a:spcPct val="0"/>
        </a:spcAft>
        <a:defRPr sz="4525">
          <a:solidFill>
            <a:schemeClr val="tx2"/>
          </a:solidFill>
          <a:latin typeface="Times" pitchFamily="18" charset="0"/>
        </a:defRPr>
      </a:lvl7pPr>
      <a:lvl8pPr marL="342900" algn="ctr" defTabSz="940594" rtl="0" fontAlgn="base">
        <a:spcBef>
          <a:spcPct val="0"/>
        </a:spcBef>
        <a:spcAft>
          <a:spcPct val="0"/>
        </a:spcAft>
        <a:defRPr sz="4525">
          <a:solidFill>
            <a:schemeClr val="tx2"/>
          </a:solidFill>
          <a:latin typeface="Times" pitchFamily="18" charset="0"/>
        </a:defRPr>
      </a:lvl8pPr>
      <a:lvl9pPr marL="457200" algn="ctr" defTabSz="940594" rtl="0" fontAlgn="base">
        <a:spcBef>
          <a:spcPct val="0"/>
        </a:spcBef>
        <a:spcAft>
          <a:spcPct val="0"/>
        </a:spcAft>
        <a:defRPr sz="4525">
          <a:solidFill>
            <a:schemeClr val="tx2"/>
          </a:solidFill>
          <a:latin typeface="Times" pitchFamily="18" charset="0"/>
        </a:defRPr>
      </a:lvl9pPr>
    </p:titleStyle>
    <p:bodyStyle>
      <a:lvl1pPr marL="352822" indent="-352822" algn="l" defTabSz="940594" rtl="0" eaLnBrk="0" fontAlgn="base" hangingPunct="0">
        <a:spcBef>
          <a:spcPct val="20000"/>
        </a:spcBef>
        <a:spcAft>
          <a:spcPct val="0"/>
        </a:spcAft>
        <a:buChar char="•"/>
        <a:defRPr sz="3300">
          <a:solidFill>
            <a:schemeClr val="tx1"/>
          </a:solidFill>
          <a:latin typeface="+mn-lt"/>
          <a:ea typeface="+mn-ea"/>
          <a:cs typeface="+mn-cs"/>
        </a:defRPr>
      </a:lvl1pPr>
      <a:lvl2pPr marL="763985" indent="-293688" algn="l" defTabSz="940594" rtl="0" eaLnBrk="0" fontAlgn="base" hangingPunct="0">
        <a:spcBef>
          <a:spcPct val="20000"/>
        </a:spcBef>
        <a:spcAft>
          <a:spcPct val="0"/>
        </a:spcAft>
        <a:buChar char="–"/>
        <a:defRPr sz="2875">
          <a:solidFill>
            <a:schemeClr val="tx1"/>
          </a:solidFill>
          <a:latin typeface="+mn-lt"/>
        </a:defRPr>
      </a:lvl2pPr>
      <a:lvl3pPr marL="1175544" indent="-234950" algn="l" defTabSz="940594" rtl="0" eaLnBrk="0" fontAlgn="base" hangingPunct="0">
        <a:spcBef>
          <a:spcPct val="20000"/>
        </a:spcBef>
        <a:spcAft>
          <a:spcPct val="0"/>
        </a:spcAft>
        <a:buChar char="•"/>
        <a:defRPr sz="2475">
          <a:solidFill>
            <a:schemeClr val="tx1"/>
          </a:solidFill>
          <a:latin typeface="+mn-lt"/>
        </a:defRPr>
      </a:lvl3pPr>
      <a:lvl4pPr marL="1645841" indent="-234950" algn="l" defTabSz="940594" rtl="0" eaLnBrk="0" fontAlgn="base" hangingPunct="0">
        <a:spcBef>
          <a:spcPct val="20000"/>
        </a:spcBef>
        <a:spcAft>
          <a:spcPct val="0"/>
        </a:spcAft>
        <a:buChar char="–"/>
        <a:defRPr sz="2050">
          <a:solidFill>
            <a:schemeClr val="tx1"/>
          </a:solidFill>
          <a:latin typeface="+mn-lt"/>
        </a:defRPr>
      </a:lvl4pPr>
      <a:lvl5pPr marL="2116138" indent="-234950" algn="l" defTabSz="940594" rtl="0" eaLnBrk="0" fontAlgn="base" hangingPunct="0">
        <a:spcBef>
          <a:spcPct val="20000"/>
        </a:spcBef>
        <a:spcAft>
          <a:spcPct val="0"/>
        </a:spcAft>
        <a:buChar char="»"/>
        <a:defRPr sz="2050">
          <a:solidFill>
            <a:schemeClr val="tx1"/>
          </a:solidFill>
          <a:latin typeface="+mn-lt"/>
        </a:defRPr>
      </a:lvl5pPr>
      <a:lvl6pPr marL="2230438" indent="-234950" algn="l" defTabSz="940594" rtl="0" fontAlgn="base">
        <a:spcBef>
          <a:spcPct val="20000"/>
        </a:spcBef>
        <a:spcAft>
          <a:spcPct val="0"/>
        </a:spcAft>
        <a:buChar char="»"/>
        <a:defRPr sz="2050">
          <a:solidFill>
            <a:schemeClr val="tx1"/>
          </a:solidFill>
          <a:latin typeface="+mn-lt"/>
        </a:defRPr>
      </a:lvl6pPr>
      <a:lvl7pPr marL="2344738" indent="-234950" algn="l" defTabSz="940594" rtl="0" fontAlgn="base">
        <a:spcBef>
          <a:spcPct val="20000"/>
        </a:spcBef>
        <a:spcAft>
          <a:spcPct val="0"/>
        </a:spcAft>
        <a:buChar char="»"/>
        <a:defRPr sz="2050">
          <a:solidFill>
            <a:schemeClr val="tx1"/>
          </a:solidFill>
          <a:latin typeface="+mn-lt"/>
        </a:defRPr>
      </a:lvl7pPr>
      <a:lvl8pPr marL="2459038" indent="-234950" algn="l" defTabSz="940594" rtl="0" fontAlgn="base">
        <a:spcBef>
          <a:spcPct val="20000"/>
        </a:spcBef>
        <a:spcAft>
          <a:spcPct val="0"/>
        </a:spcAft>
        <a:buChar char="»"/>
        <a:defRPr sz="2050">
          <a:solidFill>
            <a:schemeClr val="tx1"/>
          </a:solidFill>
          <a:latin typeface="+mn-lt"/>
        </a:defRPr>
      </a:lvl8pPr>
      <a:lvl9pPr marL="2573338" indent="-234950" algn="l" defTabSz="940594" rtl="0" fontAlgn="base">
        <a:spcBef>
          <a:spcPct val="20000"/>
        </a:spcBef>
        <a:spcAft>
          <a:spcPct val="0"/>
        </a:spcAft>
        <a:buChar char="»"/>
        <a:defRPr sz="2050">
          <a:solidFill>
            <a:schemeClr val="tx1"/>
          </a:solidFill>
          <a:latin typeface="+mn-lt"/>
        </a:defRPr>
      </a:lvl9pPr>
    </p:bodyStyle>
    <p:otherStyle>
      <a:defPPr>
        <a:defRPr lang="en-US"/>
      </a:defPPr>
      <a:lvl1pPr marL="0" algn="l" defTabSz="228600" rtl="0" eaLnBrk="1" latinLnBrk="0" hangingPunct="1">
        <a:defRPr sz="450" kern="1200">
          <a:solidFill>
            <a:schemeClr val="tx1"/>
          </a:solidFill>
          <a:latin typeface="+mn-lt"/>
          <a:ea typeface="+mn-ea"/>
          <a:cs typeface="+mn-cs"/>
        </a:defRPr>
      </a:lvl1pPr>
      <a:lvl2pPr marL="114300" algn="l" defTabSz="228600" rtl="0" eaLnBrk="1" latinLnBrk="0" hangingPunct="1">
        <a:defRPr sz="450" kern="1200">
          <a:solidFill>
            <a:schemeClr val="tx1"/>
          </a:solidFill>
          <a:latin typeface="+mn-lt"/>
          <a:ea typeface="+mn-ea"/>
          <a:cs typeface="+mn-cs"/>
        </a:defRPr>
      </a:lvl2pPr>
      <a:lvl3pPr marL="228600" algn="l" defTabSz="228600" rtl="0" eaLnBrk="1" latinLnBrk="0" hangingPunct="1">
        <a:defRPr sz="450" kern="1200">
          <a:solidFill>
            <a:schemeClr val="tx1"/>
          </a:solidFill>
          <a:latin typeface="+mn-lt"/>
          <a:ea typeface="+mn-ea"/>
          <a:cs typeface="+mn-cs"/>
        </a:defRPr>
      </a:lvl3pPr>
      <a:lvl4pPr marL="342900" algn="l" defTabSz="228600" rtl="0" eaLnBrk="1" latinLnBrk="0" hangingPunct="1">
        <a:defRPr sz="450" kern="1200">
          <a:solidFill>
            <a:schemeClr val="tx1"/>
          </a:solidFill>
          <a:latin typeface="+mn-lt"/>
          <a:ea typeface="+mn-ea"/>
          <a:cs typeface="+mn-cs"/>
        </a:defRPr>
      </a:lvl4pPr>
      <a:lvl5pPr marL="457200" algn="l" defTabSz="228600" rtl="0" eaLnBrk="1" latinLnBrk="0" hangingPunct="1">
        <a:defRPr sz="450" kern="1200">
          <a:solidFill>
            <a:schemeClr val="tx1"/>
          </a:solidFill>
          <a:latin typeface="+mn-lt"/>
          <a:ea typeface="+mn-ea"/>
          <a:cs typeface="+mn-cs"/>
        </a:defRPr>
      </a:lvl5pPr>
      <a:lvl6pPr marL="571500" algn="l" defTabSz="228600" rtl="0" eaLnBrk="1" latinLnBrk="0" hangingPunct="1">
        <a:defRPr sz="450" kern="1200">
          <a:solidFill>
            <a:schemeClr val="tx1"/>
          </a:solidFill>
          <a:latin typeface="+mn-lt"/>
          <a:ea typeface="+mn-ea"/>
          <a:cs typeface="+mn-cs"/>
        </a:defRPr>
      </a:lvl6pPr>
      <a:lvl7pPr marL="685800" algn="l" defTabSz="228600" rtl="0" eaLnBrk="1" latinLnBrk="0" hangingPunct="1">
        <a:defRPr sz="450" kern="1200">
          <a:solidFill>
            <a:schemeClr val="tx1"/>
          </a:solidFill>
          <a:latin typeface="+mn-lt"/>
          <a:ea typeface="+mn-ea"/>
          <a:cs typeface="+mn-cs"/>
        </a:defRPr>
      </a:lvl7pPr>
      <a:lvl8pPr marL="800100" algn="l" defTabSz="228600" rtl="0" eaLnBrk="1" latinLnBrk="0" hangingPunct="1">
        <a:defRPr sz="450" kern="1200">
          <a:solidFill>
            <a:schemeClr val="tx1"/>
          </a:solidFill>
          <a:latin typeface="+mn-lt"/>
          <a:ea typeface="+mn-ea"/>
          <a:cs typeface="+mn-cs"/>
        </a:defRPr>
      </a:lvl8pPr>
      <a:lvl9pPr marL="914400" algn="l" defTabSz="228600" rtl="0" eaLnBrk="1" latinLnBrk="0" hangingPunct="1">
        <a:defRPr sz="4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18.pn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8.png"/><Relationship Id="rId7"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29.png"/><Relationship Id="rId5" Type="http://schemas.openxmlformats.org/officeDocument/2006/relationships/image" Target="../media/image28.jp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9.xml"/><Relationship Id="rId5" Type="http://schemas.openxmlformats.org/officeDocument/2006/relationships/image" Target="../media/image11.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image" Target="../media/image32.png"/><Relationship Id="rId1" Type="http://schemas.openxmlformats.org/officeDocument/2006/relationships/slideLayout" Target="../slideLayouts/slideLayout10.xml"/><Relationship Id="rId6" Type="http://schemas.openxmlformats.org/officeDocument/2006/relationships/image" Target="../media/image35.png"/><Relationship Id="rId5" Type="http://schemas.openxmlformats.org/officeDocument/2006/relationships/hyperlink" Target="https://www.epa.gov/pm-pollution/particulate-matter-pm-basics#PM" TargetMode="Externa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svg"/><Relationship Id="rId1" Type="http://schemas.openxmlformats.org/officeDocument/2006/relationships/slideLayout" Target="../slideLayouts/slideLayout10.xml"/><Relationship Id="rId4" Type="http://schemas.openxmlformats.org/officeDocument/2006/relationships/image" Target="../media/image39.sv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0.xml"/><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50.jpe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1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11.png"/><Relationship Id="rId7" Type="http://schemas.openxmlformats.org/officeDocument/2006/relationships/image" Target="../media/image54.png"/><Relationship Id="rId2" Type="http://schemas.openxmlformats.org/officeDocument/2006/relationships/image" Target="../media/image10.png"/><Relationship Id="rId1" Type="http://schemas.openxmlformats.org/officeDocument/2006/relationships/slideLayout" Target="../slideLayouts/slideLayout1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9.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3"/>
          </p:nvPr>
        </p:nvSpPr>
        <p:spPr>
          <a:xfrm>
            <a:off x="445179" y="3817276"/>
            <a:ext cx="10972800" cy="3369982"/>
          </a:xfrm>
        </p:spPr>
        <p:txBody>
          <a:bodyPr>
            <a:normAutofit/>
          </a:bodyPr>
          <a:lstStyle/>
          <a:p>
            <a:pPr algn="ctr"/>
            <a:r>
              <a:rPr lang="en-US" sz="1800" dirty="0"/>
              <a:t>Henry Ford Rochester Hospital</a:t>
            </a:r>
          </a:p>
          <a:p>
            <a:pPr algn="ctr"/>
            <a:r>
              <a:rPr lang="en-US" sz="1800" dirty="0"/>
              <a:t>OhioHealth (Community Care)</a:t>
            </a:r>
          </a:p>
          <a:p>
            <a:pPr algn="ctr"/>
            <a:r>
              <a:rPr lang="en-US" sz="1800"/>
              <a:t>Hackensack Meridian  </a:t>
            </a:r>
            <a:endParaRPr lang="en-US" sz="1800" dirty="0"/>
          </a:p>
          <a:p>
            <a:pPr algn="ctr"/>
            <a:r>
              <a:rPr lang="en-US" sz="1800" dirty="0"/>
              <a:t>AdventHealth Orlando</a:t>
            </a:r>
          </a:p>
          <a:p>
            <a:pPr algn="ctr"/>
            <a:r>
              <a:rPr lang="en-US" sz="1800" dirty="0"/>
              <a:t>Aurora Health Care (Air Quality)</a:t>
            </a:r>
          </a:p>
          <a:p>
            <a:pPr algn="ctr"/>
            <a:r>
              <a:rPr lang="en-US" sz="1800" dirty="0"/>
              <a:t>TriHealth</a:t>
            </a:r>
          </a:p>
          <a:p>
            <a:pPr algn="ctr"/>
            <a:r>
              <a:rPr lang="en-US" sz="1800" dirty="0"/>
              <a:t>Baptist Health</a:t>
            </a:r>
          </a:p>
        </p:txBody>
      </p:sp>
      <p:pic>
        <p:nvPicPr>
          <p:cNvPr id="8" name="Picture 7" descr="A close up of a sign&#10;&#10;Description automatically generated">
            <a:extLst>
              <a:ext uri="{FF2B5EF4-FFF2-40B4-BE49-F238E27FC236}">
                <a16:creationId xmlns:a16="http://schemas.microsoft.com/office/drawing/2014/main" id="{1C15B287-F599-4F84-9E04-4ECD45B8E9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845" y="270492"/>
            <a:ext cx="1935573" cy="595065"/>
          </a:xfrm>
          <a:prstGeom prst="rect">
            <a:avLst/>
          </a:prstGeom>
        </p:spPr>
      </p:pic>
      <p:sp>
        <p:nvSpPr>
          <p:cNvPr id="12" name="TextBox 11">
            <a:extLst>
              <a:ext uri="{FF2B5EF4-FFF2-40B4-BE49-F238E27FC236}">
                <a16:creationId xmlns:a16="http://schemas.microsoft.com/office/drawing/2014/main" id="{D49D54D1-C346-4FD0-8F4A-063D8FBAA1B3}"/>
              </a:ext>
            </a:extLst>
          </p:cNvPr>
          <p:cNvSpPr txBox="1"/>
          <p:nvPr/>
        </p:nvSpPr>
        <p:spPr>
          <a:xfrm>
            <a:off x="169845" y="6105012"/>
            <a:ext cx="3618269" cy="307777"/>
          </a:xfrm>
          <a:prstGeom prst="rect">
            <a:avLst/>
          </a:prstGeom>
          <a:noFill/>
        </p:spPr>
        <p:txBody>
          <a:bodyPr wrap="square" rtlCol="0">
            <a:spAutoFit/>
          </a:bodyPr>
          <a:lstStyle/>
          <a:p>
            <a:pPr defTabSz="609585"/>
            <a:r>
              <a:rPr lang="en-US" sz="1400" dirty="0">
                <a:solidFill>
                  <a:srgbClr val="E7E6E6">
                    <a:lumMod val="50000"/>
                  </a:srgbClr>
                </a:solidFill>
                <a:latin typeface="Calibri" panose="020F0502020204030204"/>
              </a:rPr>
              <a:t>NI X Meeting Three Storyboard Presentations </a:t>
            </a:r>
          </a:p>
        </p:txBody>
      </p:sp>
      <p:sp>
        <p:nvSpPr>
          <p:cNvPr id="13" name="TextBox 12">
            <a:extLst>
              <a:ext uri="{FF2B5EF4-FFF2-40B4-BE49-F238E27FC236}">
                <a16:creationId xmlns:a16="http://schemas.microsoft.com/office/drawing/2014/main" id="{97156C59-BEA4-4BDD-92F8-EAD757FE4D61}"/>
              </a:ext>
            </a:extLst>
          </p:cNvPr>
          <p:cNvSpPr txBox="1"/>
          <p:nvPr/>
        </p:nvSpPr>
        <p:spPr>
          <a:xfrm>
            <a:off x="207730" y="494653"/>
            <a:ext cx="11210249" cy="861774"/>
          </a:xfrm>
          <a:prstGeom prst="rect">
            <a:avLst/>
          </a:prstGeom>
          <a:noFill/>
        </p:spPr>
        <p:txBody>
          <a:bodyPr wrap="square" rtlCol="0">
            <a:spAutoFit/>
          </a:bodyPr>
          <a:lstStyle/>
          <a:p>
            <a:pPr algn="ctr" defTabSz="609585"/>
            <a:r>
              <a:rPr lang="en-US" sz="3200" b="1" dirty="0">
                <a:solidFill>
                  <a:srgbClr val="70AD47"/>
                </a:solidFill>
              </a:rPr>
              <a:t>WELCOME COHORT TWO! </a:t>
            </a:r>
          </a:p>
          <a:p>
            <a:pPr algn="ctr" defTabSz="609585"/>
            <a:endParaRPr lang="en-US" sz="1800" i="1" dirty="0">
              <a:solidFill>
                <a:schemeClr val="bg2">
                  <a:lumMod val="50000"/>
                </a:schemeClr>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46F463E8-4A28-A50C-5F81-89B5816A1327}"/>
              </a:ext>
            </a:extLst>
          </p:cNvPr>
          <p:cNvSpPr txBox="1"/>
          <p:nvPr/>
        </p:nvSpPr>
        <p:spPr>
          <a:xfrm>
            <a:off x="741871" y="1423181"/>
            <a:ext cx="10972800" cy="2062103"/>
          </a:xfrm>
          <a:prstGeom prst="rect">
            <a:avLst/>
          </a:prstGeom>
          <a:noFill/>
        </p:spPr>
        <p:txBody>
          <a:bodyPr wrap="square">
            <a:spAutoFit/>
          </a:bodyPr>
          <a:lstStyle/>
          <a:p>
            <a:pPr lvl="1"/>
            <a:r>
              <a:rPr lang="en-US" sz="1600" b="1" i="1" dirty="0">
                <a:solidFill>
                  <a:srgbClr val="92D050"/>
                </a:solidFill>
              </a:rPr>
              <a:t>Facilitators: </a:t>
            </a:r>
            <a:r>
              <a:rPr lang="en-US" sz="1600" i="1" dirty="0">
                <a:solidFill>
                  <a:schemeClr val="bg2">
                    <a:lumMod val="50000"/>
                  </a:schemeClr>
                </a:solidFill>
              </a:rPr>
              <a:t>Joy Walton, MD, MPH, Associate Program Director, Internal Medicine Residency and Medical Director Community Care, OhioHealth Doctors Hospital  and </a:t>
            </a:r>
          </a:p>
          <a:p>
            <a:pPr lvl="1"/>
            <a:endParaRPr lang="en-US" sz="1600" i="1" dirty="0">
              <a:solidFill>
                <a:schemeClr val="bg2">
                  <a:lumMod val="50000"/>
                </a:schemeClr>
              </a:solidFill>
            </a:endParaRPr>
          </a:p>
          <a:p>
            <a:pPr lvl="1"/>
            <a:r>
              <a:rPr lang="en-US" sz="1600" i="1" dirty="0">
                <a:solidFill>
                  <a:schemeClr val="bg2">
                    <a:lumMod val="50000"/>
                  </a:schemeClr>
                </a:solidFill>
              </a:rPr>
              <a:t>JP Orlando, EdD, J.P. Orlando, EdD, MSEd, PCC, Adjunct Associate Professor of Education Division of Teaching, Learning, and Leadership Graduate School of Education, University of Pennsylvania</a:t>
            </a:r>
          </a:p>
          <a:p>
            <a:pPr lvl="1"/>
            <a:endParaRPr lang="en-US" sz="1600" i="1" dirty="0">
              <a:solidFill>
                <a:schemeClr val="tx1">
                  <a:lumMod val="50000"/>
                  <a:lumOff val="50000"/>
                </a:schemeClr>
              </a:solidFill>
            </a:endParaRPr>
          </a:p>
          <a:p>
            <a:pPr lvl="1"/>
            <a:endParaRPr lang="en-US" sz="1600" i="1" dirty="0">
              <a:solidFill>
                <a:schemeClr val="tx1">
                  <a:lumMod val="50000"/>
                  <a:lumOff val="50000"/>
                </a:schemeClr>
              </a:solidFill>
            </a:endParaRPr>
          </a:p>
          <a:p>
            <a:pPr lvl="1"/>
            <a:r>
              <a:rPr lang="en-US" sz="1600" b="1" i="1" dirty="0">
                <a:solidFill>
                  <a:srgbClr val="92D050"/>
                </a:solidFill>
              </a:rPr>
              <a:t>National Advisory Council:  </a:t>
            </a:r>
            <a:r>
              <a:rPr lang="en-US" sz="1600" i="1" dirty="0">
                <a:solidFill>
                  <a:schemeClr val="bg2">
                    <a:lumMod val="50000"/>
                  </a:schemeClr>
                </a:solidFill>
                <a:latin typeface="Calibri" panose="020F0502020204030204" pitchFamily="34" charset="0"/>
                <a:ea typeface="Times New Roman" panose="02020603050405020304" pitchFamily="18" charset="0"/>
                <a:cs typeface="Calibri" panose="020F0502020204030204" pitchFamily="34" charset="0"/>
              </a:rPr>
              <a:t>John Andrews, MD, Group Vice President, Medical Education, American Medical Association </a:t>
            </a:r>
          </a:p>
        </p:txBody>
      </p:sp>
    </p:spTree>
    <p:extLst>
      <p:ext uri="{BB962C8B-B14F-4D97-AF65-F5344CB8AC3E}">
        <p14:creationId xmlns:p14="http://schemas.microsoft.com/office/powerpoint/2010/main" val="444888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1292B1-4640-4ABB-844B-EA84F3B787F9}"/>
              </a:ext>
            </a:extLst>
          </p:cNvPr>
          <p:cNvSpPr>
            <a:spLocks noGrp="1"/>
          </p:cNvSpPr>
          <p:nvPr>
            <p:ph idx="1"/>
          </p:nvPr>
        </p:nvSpPr>
        <p:spPr>
          <a:xfrm>
            <a:off x="2330115" y="5654842"/>
            <a:ext cx="8033085" cy="844586"/>
          </a:xfrm>
        </p:spPr>
        <p:txBody>
          <a:bodyPr>
            <a:normAutofit fontScale="77500" lnSpcReduction="20000"/>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indent="0" algn="ctr">
              <a:buNone/>
            </a:pPr>
            <a:endParaRPr lang="en-US" sz="2000" dirty="0">
              <a:solidFill>
                <a:schemeClr val="bg2">
                  <a:lumMod val="50000"/>
                </a:schemeClr>
              </a:solidFill>
            </a:endParaRPr>
          </a:p>
          <a:p>
            <a:pPr indent="0" algn="ctr">
              <a:buNone/>
            </a:pPr>
            <a:r>
              <a:rPr lang="en-US" sz="1800" i="1" dirty="0">
                <a:solidFill>
                  <a:schemeClr val="bg2">
                    <a:lumMod val="50000"/>
                  </a:schemeClr>
                </a:solidFill>
              </a:rPr>
              <a:t>1:00 – 1:10 pm: Suggested Break time</a:t>
            </a:r>
          </a:p>
          <a:p>
            <a:pPr indent="0" algn="ctr">
              <a:buNone/>
            </a:pPr>
            <a:r>
              <a:rPr lang="en-US" sz="1800" i="1" dirty="0">
                <a:solidFill>
                  <a:schemeClr val="bg2">
                    <a:lumMod val="50000"/>
                  </a:schemeClr>
                </a:solidFill>
              </a:rPr>
              <a:t> (Facilitators and team to determine when/if a short break is needed)</a:t>
            </a:r>
          </a:p>
        </p:txBody>
      </p:sp>
      <p:pic>
        <p:nvPicPr>
          <p:cNvPr id="5" name="Picture 4">
            <a:extLst>
              <a:ext uri="{FF2B5EF4-FFF2-40B4-BE49-F238E27FC236}">
                <a16:creationId xmlns:a16="http://schemas.microsoft.com/office/drawing/2014/main" id="{BA2118D5-0B3A-4C23-AB0B-60A5F2322182}"/>
              </a:ext>
            </a:extLst>
          </p:cNvPr>
          <p:cNvPicPr>
            <a:picLocks noChangeAspect="1"/>
          </p:cNvPicPr>
          <p:nvPr/>
        </p:nvPicPr>
        <p:blipFill>
          <a:blip r:embed="rId3"/>
          <a:stretch>
            <a:fillRect/>
          </a:stretch>
        </p:blipFill>
        <p:spPr>
          <a:xfrm>
            <a:off x="10517572" y="4878774"/>
            <a:ext cx="1398137" cy="1349365"/>
          </a:xfrm>
          <a:prstGeom prst="rect">
            <a:avLst/>
          </a:prstGeom>
        </p:spPr>
      </p:pic>
      <p:sp>
        <p:nvSpPr>
          <p:cNvPr id="2" name="Title 1">
            <a:extLst>
              <a:ext uri="{FF2B5EF4-FFF2-40B4-BE49-F238E27FC236}">
                <a16:creationId xmlns:a16="http://schemas.microsoft.com/office/drawing/2014/main" id="{7F22568A-74E5-569A-8348-99541FAFE463}"/>
              </a:ext>
            </a:extLst>
          </p:cNvPr>
          <p:cNvSpPr txBox="1">
            <a:spLocks/>
          </p:cNvSpPr>
          <p:nvPr/>
        </p:nvSpPr>
        <p:spPr>
          <a:xfrm>
            <a:off x="741110" y="422740"/>
            <a:ext cx="9910848" cy="4806778"/>
          </a:xfrm>
          <a:prstGeom prst="rect">
            <a:avLst/>
          </a:prstGeom>
        </p:spPr>
        <p:txBody>
          <a:bodyPr vert="horz" lIns="91440" tIns="45720" rIns="91440" bIns="45720" rtlCol="0" anchor="ctr">
            <a:normAutofit fontScale="92500" lnSpcReduction="10000"/>
          </a:bodyPr>
          <a:lstStyle>
            <a:defPPr>
              <a:defRPr lang="en-US"/>
            </a:defPPr>
            <a:lvl1pPr marL="0" algn="l" defTabSz="609585" rtl="0" eaLnBrk="1" latinLnBrk="0" hangingPunct="1">
              <a:lnSpc>
                <a:spcPct val="90000"/>
              </a:lnSpc>
              <a:spcBef>
                <a:spcPct val="0"/>
              </a:spcBef>
              <a:buNone/>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b="1" dirty="0">
                <a:solidFill>
                  <a:schemeClr val="accent6"/>
                </a:solidFill>
              </a:rPr>
              <a:t> </a:t>
            </a:r>
          </a:p>
          <a:p>
            <a:endParaRPr lang="en-US" b="1" dirty="0">
              <a:solidFill>
                <a:schemeClr val="accent6"/>
              </a:solidFill>
            </a:endParaRPr>
          </a:p>
          <a:p>
            <a:r>
              <a:rPr lang="en-US" b="1" dirty="0">
                <a:solidFill>
                  <a:schemeClr val="accent6"/>
                </a:solidFill>
              </a:rPr>
              <a:t>11:35 – 1:45 pm: Storyboard Presentations </a:t>
            </a:r>
          </a:p>
          <a:p>
            <a:endParaRPr lang="en-US" sz="2600" dirty="0">
              <a:solidFill>
                <a:schemeClr val="accent6"/>
              </a:solidFill>
            </a:endParaRPr>
          </a:p>
          <a:p>
            <a:pPr marL="285750" indent="-285750">
              <a:buFont typeface="Wingdings" panose="05000000000000000000" pitchFamily="2" charset="2"/>
              <a:buChar char="ü"/>
            </a:pPr>
            <a:r>
              <a:rPr lang="en-US" sz="1600" dirty="0">
                <a:solidFill>
                  <a:schemeClr val="tx1">
                    <a:lumMod val="50000"/>
                    <a:lumOff val="50000"/>
                  </a:schemeClr>
                </a:solidFill>
              </a:rPr>
              <a:t>Welcome &amp; Introductions</a:t>
            </a:r>
          </a:p>
          <a:p>
            <a:endParaRPr lang="en-US" sz="1600" dirty="0">
              <a:solidFill>
                <a:schemeClr val="tx1">
                  <a:lumMod val="50000"/>
                  <a:lumOff val="50000"/>
                </a:schemeClr>
              </a:solidFill>
            </a:endParaRPr>
          </a:p>
          <a:p>
            <a:pPr lvl="1"/>
            <a:r>
              <a:rPr lang="en-US" sz="1600" b="1" i="1" dirty="0">
                <a:solidFill>
                  <a:srgbClr val="92D050"/>
                </a:solidFill>
              </a:rPr>
              <a:t>Facilitators: </a:t>
            </a:r>
            <a:r>
              <a:rPr lang="en-US" sz="1600" i="1" dirty="0">
                <a:solidFill>
                  <a:schemeClr val="bg2">
                    <a:lumMod val="50000"/>
                  </a:schemeClr>
                </a:solidFill>
              </a:rPr>
              <a:t>Joy Walton, MD, MPH, Associate Program Director, Internal Medicine Residency and Medical Director Community Care, OhioHealth Doctors Hospital </a:t>
            </a:r>
          </a:p>
          <a:p>
            <a:pPr lvl="1"/>
            <a:endParaRPr lang="en-US" sz="1600" i="1" dirty="0">
              <a:solidFill>
                <a:schemeClr val="bg2">
                  <a:lumMod val="50000"/>
                </a:schemeClr>
              </a:solidFill>
            </a:endParaRPr>
          </a:p>
          <a:p>
            <a:pPr lvl="1"/>
            <a:r>
              <a:rPr lang="en-US" sz="1600" i="1" dirty="0">
                <a:solidFill>
                  <a:schemeClr val="bg2">
                    <a:lumMod val="50000"/>
                  </a:schemeClr>
                </a:solidFill>
              </a:rPr>
              <a:t>JP Orlando, EdD, J.P. Orlando, EdD, MSEd, PCC, Adjunct Associate Professor of Education Division of Teaching, Learning, and Leadership Graduate School of Education, University of Pennsylvania</a:t>
            </a:r>
          </a:p>
          <a:p>
            <a:pPr lvl="1"/>
            <a:endParaRPr lang="en-US" sz="1600" i="1" dirty="0">
              <a:solidFill>
                <a:schemeClr val="tx1">
                  <a:lumMod val="50000"/>
                  <a:lumOff val="50000"/>
                </a:schemeClr>
              </a:solidFill>
            </a:endParaRPr>
          </a:p>
          <a:p>
            <a:pPr lvl="1"/>
            <a:endParaRPr lang="en-US" sz="1600" i="1" dirty="0">
              <a:solidFill>
                <a:schemeClr val="tx1">
                  <a:lumMod val="50000"/>
                  <a:lumOff val="50000"/>
                </a:schemeClr>
              </a:solidFill>
            </a:endParaRPr>
          </a:p>
          <a:p>
            <a:pPr lvl="1"/>
            <a:r>
              <a:rPr lang="en-US" sz="1600" b="1" i="1" dirty="0">
                <a:solidFill>
                  <a:srgbClr val="92D050"/>
                </a:solidFill>
              </a:rPr>
              <a:t>National Advisory Council:  </a:t>
            </a:r>
            <a:r>
              <a:rPr lang="en-US" sz="1600" i="1" dirty="0">
                <a:solidFill>
                  <a:schemeClr val="bg2">
                    <a:lumMod val="50000"/>
                  </a:schemeClr>
                </a:solidFill>
                <a:latin typeface="Calibri" panose="020F0502020204030204" pitchFamily="34" charset="0"/>
                <a:ea typeface="Times New Roman" panose="02020603050405020304" pitchFamily="18" charset="0"/>
                <a:cs typeface="Calibri" panose="020F0502020204030204" pitchFamily="34" charset="0"/>
              </a:rPr>
              <a:t>John Andrews, MD, Group Vice President, Medical Education, American Medical Association </a:t>
            </a:r>
          </a:p>
          <a:p>
            <a:pPr lvl="1"/>
            <a:endParaRPr lang="en-US" sz="1600" i="1" dirty="0">
              <a:solidFill>
                <a:schemeClr val="tx1">
                  <a:lumMod val="50000"/>
                  <a:lumOff val="50000"/>
                </a:schemeClr>
              </a:solidFill>
            </a:endParaRPr>
          </a:p>
          <a:p>
            <a:pPr marL="457200" indent="-457200">
              <a:buFont typeface="Wingdings" panose="05000000000000000000" pitchFamily="2" charset="2"/>
              <a:buChar char="ü"/>
            </a:pPr>
            <a:endParaRPr lang="en-US" sz="1600" dirty="0">
              <a:solidFill>
                <a:schemeClr val="tx1">
                  <a:lumMod val="50000"/>
                  <a:lumOff val="50000"/>
                </a:schemeClr>
              </a:solidFill>
            </a:endParaRPr>
          </a:p>
          <a:p>
            <a:pPr marL="457200" indent="-457200">
              <a:buFont typeface="Wingdings" panose="05000000000000000000" pitchFamily="2" charset="2"/>
              <a:buChar char="ü"/>
            </a:pPr>
            <a:r>
              <a:rPr lang="en-US" sz="1600" dirty="0">
                <a:solidFill>
                  <a:schemeClr val="tx1">
                    <a:lumMod val="50000"/>
                    <a:lumOff val="50000"/>
                  </a:schemeClr>
                </a:solidFill>
              </a:rPr>
              <a:t>Assign a Timekeeper </a:t>
            </a:r>
          </a:p>
          <a:p>
            <a:pPr marL="457200" indent="-457200">
              <a:buFont typeface="Wingdings" panose="05000000000000000000" pitchFamily="2" charset="2"/>
              <a:buChar char="ü"/>
            </a:pPr>
            <a:r>
              <a:rPr lang="en-US" sz="1600" dirty="0">
                <a:solidFill>
                  <a:schemeClr val="tx1">
                    <a:lumMod val="50000"/>
                    <a:lumOff val="50000"/>
                  </a:schemeClr>
                </a:solidFill>
              </a:rPr>
              <a:t>8-10 Minute Storyboard Presentations </a:t>
            </a:r>
          </a:p>
          <a:p>
            <a:pPr marL="457200" indent="-457200">
              <a:buFont typeface="Wingdings" panose="05000000000000000000" pitchFamily="2" charset="2"/>
              <a:buChar char="ü"/>
            </a:pPr>
            <a:r>
              <a:rPr lang="en-US" sz="1600" dirty="0">
                <a:solidFill>
                  <a:srgbClr val="92D050"/>
                </a:solidFill>
              </a:rPr>
              <a:t>Purpose: Share &amp; Learn = </a:t>
            </a:r>
            <a:r>
              <a:rPr lang="en-US" sz="1600" dirty="0">
                <a:solidFill>
                  <a:schemeClr val="tx1">
                    <a:lumMod val="50000"/>
                    <a:lumOff val="50000"/>
                  </a:schemeClr>
                </a:solidFill>
              </a:rPr>
              <a:t>Please provide feedback &amp; join in discussion after each presentation </a:t>
            </a:r>
          </a:p>
          <a:p>
            <a:pPr marL="285750" indent="-285750">
              <a:buFont typeface="Wingdings" panose="05000000000000000000" pitchFamily="2" charset="2"/>
              <a:buChar char="ü"/>
            </a:pPr>
            <a:r>
              <a:rPr lang="en-US" sz="1600" dirty="0">
                <a:solidFill>
                  <a:schemeClr val="tx1">
                    <a:lumMod val="50000"/>
                    <a:lumOff val="50000"/>
                  </a:schemeClr>
                </a:solidFill>
              </a:rPr>
              <a:t>   1:35  – 1:45:  Overall Reflections from Facilitator &amp; National Advisory Council </a:t>
            </a:r>
          </a:p>
          <a:p>
            <a:endParaRPr lang="en-US" b="1" dirty="0">
              <a:solidFill>
                <a:schemeClr val="accent6"/>
              </a:solidFill>
            </a:endParaRPr>
          </a:p>
          <a:p>
            <a:endParaRPr lang="en-US" sz="3400" b="1" dirty="0">
              <a:solidFill>
                <a:schemeClr val="accent6"/>
              </a:solidFill>
            </a:endParaRPr>
          </a:p>
          <a:p>
            <a:endParaRPr lang="en-US" sz="3400" b="1" dirty="0">
              <a:solidFill>
                <a:schemeClr val="accent6"/>
              </a:solidFill>
            </a:endParaRPr>
          </a:p>
        </p:txBody>
      </p:sp>
    </p:spTree>
    <p:extLst>
      <p:ext uri="{BB962C8B-B14F-4D97-AF65-F5344CB8AC3E}">
        <p14:creationId xmlns:p14="http://schemas.microsoft.com/office/powerpoint/2010/main" val="812589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83195"/>
            <a:ext cx="10460736" cy="4684996"/>
          </a:xfrm>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3200" dirty="0">
                <a:solidFill>
                  <a:srgbClr val="92D050"/>
                </a:solidFill>
              </a:rPr>
              <a:t>Henry Ford Rochester Hospital </a:t>
            </a:r>
            <a:br>
              <a:rPr lang="en-US" sz="3200" dirty="0"/>
            </a:br>
            <a:br>
              <a:rPr lang="en-US" sz="3200" dirty="0"/>
            </a:br>
            <a:br>
              <a:rPr lang="en-US" sz="3200" dirty="0">
                <a:solidFill>
                  <a:schemeClr val="accent6"/>
                </a:solidFill>
              </a:rPr>
            </a:br>
            <a:endParaRPr lang="en-US" sz="3200" dirty="0">
              <a:solidFill>
                <a:schemeClr val="accent6"/>
              </a:solidFill>
            </a:endParaRPr>
          </a:p>
        </p:txBody>
      </p:sp>
    </p:spTree>
    <p:extLst>
      <p:ext uri="{BB962C8B-B14F-4D97-AF65-F5344CB8AC3E}">
        <p14:creationId xmlns:p14="http://schemas.microsoft.com/office/powerpoint/2010/main" val="1072058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43" name="Text Box 15">
            <a:extLst>
              <a:ext uri="{FF2B5EF4-FFF2-40B4-BE49-F238E27FC236}">
                <a16:creationId xmlns:a16="http://schemas.microsoft.com/office/drawing/2014/main" id="{6B17E5FC-287A-8744-8334-B0407495E71E}"/>
              </a:ext>
            </a:extLst>
          </p:cNvPr>
          <p:cNvSpPr txBox="1">
            <a:spLocks noChangeArrowheads="1"/>
          </p:cNvSpPr>
          <p:nvPr/>
        </p:nvSpPr>
        <p:spPr bwMode="auto">
          <a:xfrm>
            <a:off x="2368062" y="104378"/>
            <a:ext cx="7214023" cy="1146468"/>
          </a:xfrm>
          <a:prstGeom prst="rect">
            <a:avLst/>
          </a:prstGeom>
          <a:solidFill>
            <a:srgbClr val="92D050"/>
          </a:solidFill>
          <a:ln w="6350">
            <a:solidFill>
              <a:schemeClr val="tx1"/>
            </a:solidFill>
            <a:miter lim="800000"/>
            <a:headEnd/>
            <a:tailEnd/>
          </a:ln>
          <a:effectLst/>
        </p:spPr>
        <p:txBody>
          <a:bodyPr wrap="square" lIns="22860" tIns="11430" rIns="22860" bIns="11430" anchor="t">
            <a:spAutoFit/>
          </a:bodyPr>
          <a:lstStyle/>
          <a:p>
            <a:pPr algn="ctr" defTabSz="940594" eaLnBrk="0" fontAlgn="base" hangingPunct="0">
              <a:spcAft>
                <a:spcPct val="0"/>
              </a:spcAft>
              <a:defRPr/>
            </a:pPr>
            <a:r>
              <a:rPr lang="en-US" sz="1350" b="1" i="1" dirty="0">
                <a:solidFill>
                  <a:srgbClr val="000000"/>
                </a:solidFill>
                <a:latin typeface="Lato Medium" panose="020F0502020204030203" pitchFamily="34" charset="0"/>
                <a:ea typeface="Lato Medium" panose="020F0502020204030203" pitchFamily="34" charset="0"/>
                <a:cs typeface="Lato Medium" panose="020F0502020204030203" pitchFamily="34" charset="0"/>
              </a:rPr>
              <a:t>Enhancing Residents’ Professional Identity Formation &amp; Fostering Faculty Learning Plans in the  </a:t>
            </a:r>
          </a:p>
          <a:p>
            <a:pPr algn="ctr" defTabSz="940594" eaLnBrk="0" fontAlgn="base" hangingPunct="0">
              <a:spcAft>
                <a:spcPct val="0"/>
              </a:spcAft>
              <a:defRPr/>
            </a:pPr>
            <a:r>
              <a:rPr lang="en-US" sz="1350" b="1" i="1" dirty="0">
                <a:solidFill>
                  <a:srgbClr val="000000"/>
                </a:solidFill>
                <a:latin typeface="Lato Medium" panose="020F0502020204030203" pitchFamily="34" charset="0"/>
                <a:ea typeface="Lato Medium" panose="020F0502020204030203" pitchFamily="34" charset="0"/>
                <a:cs typeface="Lato Medium" panose="020F0502020204030203" pitchFamily="34" charset="0"/>
              </a:rPr>
              <a:t>                  FM Residency Program at Henry Ford Rochester Hospital (HFRH), MI</a:t>
            </a:r>
            <a:r>
              <a:rPr lang="en-US" sz="1550" b="1" i="1" dirty="0">
                <a:solidFill>
                  <a:srgbClr val="FF0000"/>
                </a:solidFill>
                <a:latin typeface="Lato Medium"/>
                <a:ea typeface="Lato Medium"/>
                <a:cs typeface="Lato Medium"/>
              </a:rPr>
              <a:t>		</a:t>
            </a:r>
          </a:p>
          <a:p>
            <a:pPr algn="ctr" defTabSz="940594" eaLnBrk="0" fontAlgn="base" hangingPunct="0">
              <a:spcAft>
                <a:spcPct val="0"/>
              </a:spcAft>
              <a:defRPr/>
            </a:pPr>
            <a:r>
              <a:rPr lang="en-US" altLang="en-US" sz="1100" b="1" i="1" dirty="0">
                <a:solidFill>
                  <a:srgbClr val="000000"/>
                </a:solidFill>
                <a:latin typeface="Lato"/>
                <a:ea typeface="Lato"/>
                <a:cs typeface="Lato"/>
              </a:rPr>
              <a:t>Eleanor King</a:t>
            </a:r>
            <a:r>
              <a:rPr lang="en-US" altLang="en-US" sz="1100" b="1" dirty="0">
                <a:solidFill>
                  <a:srgbClr val="000000"/>
                </a:solidFill>
                <a:latin typeface="Lato"/>
                <a:ea typeface="Lato"/>
                <a:cs typeface="Lato"/>
              </a:rPr>
              <a:t>, MD, Director, FM Residency Program; </a:t>
            </a:r>
            <a:r>
              <a:rPr lang="en-US" altLang="en-US" sz="1100" b="1" i="1" dirty="0">
                <a:solidFill>
                  <a:srgbClr val="000000"/>
                </a:solidFill>
                <a:latin typeface="Lato"/>
                <a:ea typeface="Lato"/>
                <a:cs typeface="Lato"/>
              </a:rPr>
              <a:t>Andrea Milne</a:t>
            </a:r>
            <a:r>
              <a:rPr lang="en-US" altLang="en-US" sz="1100" b="1" dirty="0">
                <a:solidFill>
                  <a:srgbClr val="000000"/>
                </a:solidFill>
                <a:latin typeface="Lato"/>
                <a:ea typeface="Lato"/>
                <a:cs typeface="Lato"/>
              </a:rPr>
              <a:t>, MD, PhD, Assoc. Program Director, FM Residency Program; </a:t>
            </a:r>
            <a:r>
              <a:rPr lang="en-US" altLang="en-US" sz="1100" b="1" i="1" dirty="0">
                <a:solidFill>
                  <a:srgbClr val="000000"/>
                </a:solidFill>
                <a:latin typeface="Lato"/>
                <a:ea typeface="Lato"/>
                <a:cs typeface="Lato"/>
              </a:rPr>
              <a:t>Heidi Kenaga</a:t>
            </a:r>
            <a:r>
              <a:rPr lang="en-US" altLang="en-US" sz="1100" b="1" dirty="0">
                <a:solidFill>
                  <a:srgbClr val="000000"/>
                </a:solidFill>
                <a:latin typeface="Lato"/>
                <a:ea typeface="Lato"/>
                <a:cs typeface="Lato"/>
              </a:rPr>
              <a:t>, PhD, GME Research Coordinator, WSUSOM; </a:t>
            </a:r>
            <a:r>
              <a:rPr lang="en-US" altLang="en-US" sz="1100" b="1" i="1" dirty="0">
                <a:solidFill>
                  <a:srgbClr val="000000"/>
                </a:solidFill>
                <a:latin typeface="Lato"/>
                <a:ea typeface="Lato"/>
                <a:cs typeface="Lato"/>
              </a:rPr>
              <a:t>Sheryl Wissman</a:t>
            </a:r>
            <a:r>
              <a:rPr lang="en-US" altLang="en-US" sz="1100" b="1" dirty="0">
                <a:solidFill>
                  <a:srgbClr val="000000"/>
                </a:solidFill>
                <a:latin typeface="Lato"/>
                <a:ea typeface="Lato"/>
                <a:cs typeface="Lato"/>
              </a:rPr>
              <a:t>, MD, Chief </a:t>
            </a:r>
            <a:r>
              <a:rPr lang="en-US" altLang="en-US" sz="1100" b="1">
                <a:solidFill>
                  <a:srgbClr val="000000"/>
                </a:solidFill>
                <a:latin typeface="Lato"/>
                <a:ea typeface="Lato"/>
                <a:cs typeface="Lato"/>
              </a:rPr>
              <a:t>Medical Officer, HFRH; </a:t>
            </a:r>
            <a:r>
              <a:rPr lang="en-US" altLang="en-US" sz="1100" b="1" i="1" dirty="0">
                <a:solidFill>
                  <a:srgbClr val="000000"/>
                </a:solidFill>
                <a:latin typeface="Lato"/>
                <a:ea typeface="Lato"/>
                <a:cs typeface="Lato"/>
              </a:rPr>
              <a:t>Anne Messman, </a:t>
            </a:r>
            <a:r>
              <a:rPr lang="en-US" altLang="en-US" sz="1100" b="1" dirty="0">
                <a:solidFill>
                  <a:srgbClr val="000000"/>
                </a:solidFill>
                <a:latin typeface="Lato"/>
                <a:ea typeface="Lato"/>
                <a:cs typeface="Lato"/>
              </a:rPr>
              <a:t>MD, DIO WSUSOM; </a:t>
            </a:r>
            <a:r>
              <a:rPr lang="en-US" altLang="en-US" sz="1100" b="1" i="1" dirty="0">
                <a:solidFill>
                  <a:srgbClr val="000000"/>
                </a:solidFill>
                <a:latin typeface="Lato"/>
                <a:ea typeface="Lato"/>
                <a:cs typeface="Lato"/>
              </a:rPr>
              <a:t>Mehak Ahmed, </a:t>
            </a:r>
            <a:r>
              <a:rPr lang="en-US" altLang="en-US" sz="1100" b="1" dirty="0">
                <a:solidFill>
                  <a:srgbClr val="000000"/>
                </a:solidFill>
                <a:latin typeface="Lato"/>
                <a:ea typeface="Lato"/>
                <a:cs typeface="Lato"/>
              </a:rPr>
              <a:t>PGY-2, FM Residency Program, </a:t>
            </a:r>
          </a:p>
          <a:p>
            <a:pPr algn="ctr" defTabSz="940594" eaLnBrk="0" fontAlgn="base" hangingPunct="0">
              <a:spcAft>
                <a:spcPct val="0"/>
              </a:spcAft>
              <a:defRPr/>
            </a:pPr>
            <a:r>
              <a:rPr lang="en-US" altLang="en-US" sz="1100" b="1" i="1" dirty="0">
                <a:solidFill>
                  <a:srgbClr val="000000"/>
                </a:solidFill>
                <a:latin typeface="Lato"/>
                <a:ea typeface="Lato"/>
                <a:cs typeface="Lato"/>
              </a:rPr>
              <a:t>Kathryn Cox</a:t>
            </a:r>
            <a:r>
              <a:rPr lang="en-US" altLang="en-US" sz="1100" b="1" dirty="0">
                <a:solidFill>
                  <a:srgbClr val="000000"/>
                </a:solidFill>
                <a:latin typeface="Lato"/>
                <a:ea typeface="Lato"/>
                <a:cs typeface="Lato"/>
              </a:rPr>
              <a:t>, MD, FM Residency Program</a:t>
            </a:r>
            <a:endParaRPr lang="en-US" altLang="en-US" sz="1100" b="1" dirty="0">
              <a:solidFill>
                <a:srgbClr val="FF0000"/>
              </a:solidFill>
              <a:latin typeface="Lato"/>
              <a:ea typeface="Lato"/>
              <a:cs typeface="Lato"/>
            </a:endParaRPr>
          </a:p>
        </p:txBody>
      </p:sp>
      <p:sp>
        <p:nvSpPr>
          <p:cNvPr id="5146" name="Text Box 13">
            <a:extLst>
              <a:ext uri="{FF2B5EF4-FFF2-40B4-BE49-F238E27FC236}">
                <a16:creationId xmlns:a16="http://schemas.microsoft.com/office/drawing/2014/main" id="{11D6C729-502E-9E67-A24F-9B78802F5FA0}"/>
              </a:ext>
            </a:extLst>
          </p:cNvPr>
          <p:cNvSpPr txBox="1">
            <a:spLocks noChangeArrowheads="1"/>
          </p:cNvSpPr>
          <p:nvPr/>
        </p:nvSpPr>
        <p:spPr bwMode="auto">
          <a:xfrm>
            <a:off x="7671557" y="4661765"/>
            <a:ext cx="3073663" cy="269304"/>
          </a:xfrm>
          <a:prstGeom prst="rect">
            <a:avLst/>
          </a:prstGeom>
          <a:solidFill>
            <a:srgbClr val="92D050"/>
          </a:solidFill>
          <a:ln>
            <a:noFill/>
          </a:ln>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150" b="1" dirty="0">
                <a:solidFill>
                  <a:srgbClr val="000000"/>
                </a:solidFill>
                <a:latin typeface="Lato" panose="020F0502020204030203" pitchFamily="34" charset="0"/>
                <a:ea typeface="Lato" panose="020F0502020204030203" pitchFamily="34" charset="0"/>
                <a:cs typeface="Lato" panose="020F0502020204030203" pitchFamily="34" charset="0"/>
              </a:rPr>
              <a:t>Discussion</a:t>
            </a:r>
          </a:p>
        </p:txBody>
      </p:sp>
      <p:sp>
        <p:nvSpPr>
          <p:cNvPr id="5144" name="Text Box 13">
            <a:extLst>
              <a:ext uri="{FF2B5EF4-FFF2-40B4-BE49-F238E27FC236}">
                <a16:creationId xmlns:a16="http://schemas.microsoft.com/office/drawing/2014/main" id="{08D126F4-A5BD-0E58-209E-92C619822D83}"/>
              </a:ext>
            </a:extLst>
          </p:cNvPr>
          <p:cNvSpPr txBox="1">
            <a:spLocks noChangeArrowheads="1"/>
          </p:cNvSpPr>
          <p:nvPr/>
        </p:nvSpPr>
        <p:spPr bwMode="auto">
          <a:xfrm>
            <a:off x="1310418" y="1369575"/>
            <a:ext cx="3069891" cy="269304"/>
          </a:xfrm>
          <a:prstGeom prst="rect">
            <a:avLst/>
          </a:prstGeom>
          <a:solidFill>
            <a:srgbClr val="92D050"/>
          </a:solidFill>
          <a:ln>
            <a:noFill/>
          </a:ln>
        </p:spPr>
        <p:txBody>
          <a:bodyPr wrap="square" anchor="ct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150" b="1" dirty="0">
                <a:solidFill>
                  <a:srgbClr val="000000"/>
                </a:solidFill>
                <a:latin typeface="Lato" panose="020F0502020204030203" pitchFamily="34" charset="0"/>
                <a:ea typeface="Lato" panose="020F0502020204030203" pitchFamily="34" charset="0"/>
                <a:cs typeface="Lato" panose="020F0502020204030203" pitchFamily="34" charset="0"/>
              </a:rPr>
              <a:t>Introduction/Background </a:t>
            </a:r>
          </a:p>
        </p:txBody>
      </p:sp>
      <p:sp>
        <p:nvSpPr>
          <p:cNvPr id="5138" name="Text Box 13">
            <a:extLst>
              <a:ext uri="{FF2B5EF4-FFF2-40B4-BE49-F238E27FC236}">
                <a16:creationId xmlns:a16="http://schemas.microsoft.com/office/drawing/2014/main" id="{CF134CA9-33BF-7F2C-3F8F-11F5C8730D8D}"/>
              </a:ext>
            </a:extLst>
          </p:cNvPr>
          <p:cNvSpPr txBox="1">
            <a:spLocks noChangeArrowheads="1"/>
          </p:cNvSpPr>
          <p:nvPr/>
        </p:nvSpPr>
        <p:spPr bwMode="auto">
          <a:xfrm>
            <a:off x="1300543" y="3231059"/>
            <a:ext cx="3050142" cy="269304"/>
          </a:xfrm>
          <a:prstGeom prst="rect">
            <a:avLst/>
          </a:prstGeom>
          <a:solidFill>
            <a:srgbClr val="92D050"/>
          </a:solidFill>
          <a:ln>
            <a:noFill/>
          </a:ln>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150" b="1" dirty="0">
                <a:solidFill>
                  <a:srgbClr val="000000"/>
                </a:solidFill>
                <a:latin typeface="Lato" panose="020F0502020204030203" pitchFamily="34" charset="0"/>
                <a:ea typeface="Lato" panose="020F0502020204030203" pitchFamily="34" charset="0"/>
                <a:cs typeface="Lato" panose="020F0502020204030203" pitchFamily="34" charset="0"/>
              </a:rPr>
              <a:t>Objectives/Alignment </a:t>
            </a:r>
          </a:p>
        </p:txBody>
      </p:sp>
      <p:pic>
        <p:nvPicPr>
          <p:cNvPr id="5131" name="Picture 6">
            <a:extLst>
              <a:ext uri="{FF2B5EF4-FFF2-40B4-BE49-F238E27FC236}">
                <a16:creationId xmlns:a16="http://schemas.microsoft.com/office/drawing/2014/main" id="{3582FABB-ECC6-4397-7269-FF929826A3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1740" y="712901"/>
            <a:ext cx="1083481" cy="51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2" name="Picture 6">
            <a:extLst>
              <a:ext uri="{FF2B5EF4-FFF2-40B4-BE49-F238E27FC236}">
                <a16:creationId xmlns:a16="http://schemas.microsoft.com/office/drawing/2014/main" id="{743C36FE-5F48-FA29-7E1D-1000962BBE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62264" y="140957"/>
            <a:ext cx="1082957" cy="51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4" name="Text Box 13">
            <a:extLst>
              <a:ext uri="{FF2B5EF4-FFF2-40B4-BE49-F238E27FC236}">
                <a16:creationId xmlns:a16="http://schemas.microsoft.com/office/drawing/2014/main" id="{15F07F40-E68B-1164-ECE7-E030062F5414}"/>
              </a:ext>
            </a:extLst>
          </p:cNvPr>
          <p:cNvSpPr txBox="1">
            <a:spLocks noChangeArrowheads="1"/>
          </p:cNvSpPr>
          <p:nvPr/>
        </p:nvSpPr>
        <p:spPr bwMode="auto">
          <a:xfrm>
            <a:off x="4500250" y="1384989"/>
            <a:ext cx="3040121" cy="269304"/>
          </a:xfrm>
          <a:prstGeom prst="rect">
            <a:avLst/>
          </a:prstGeom>
          <a:solidFill>
            <a:srgbClr val="92D050"/>
          </a:solidFill>
          <a:ln>
            <a:noFill/>
          </a:ln>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150" b="1" dirty="0">
                <a:solidFill>
                  <a:srgbClr val="000000"/>
                </a:solidFill>
                <a:latin typeface="Lato" panose="020F0502020204030203" pitchFamily="34" charset="0"/>
                <a:ea typeface="Lato" panose="020F0502020204030203" pitchFamily="34" charset="0"/>
                <a:cs typeface="Lato" panose="020F0502020204030203" pitchFamily="34" charset="0"/>
              </a:rPr>
              <a:t>Measures  </a:t>
            </a:r>
          </a:p>
        </p:txBody>
      </p:sp>
      <p:pic>
        <p:nvPicPr>
          <p:cNvPr id="3" name="Picture 2">
            <a:extLst>
              <a:ext uri="{FF2B5EF4-FFF2-40B4-BE49-F238E27FC236}">
                <a16:creationId xmlns:a16="http://schemas.microsoft.com/office/drawing/2014/main" id="{07E8E0C1-273A-E2C8-607D-E518226DC546}"/>
              </a:ext>
            </a:extLst>
          </p:cNvPr>
          <p:cNvPicPr>
            <a:picLocks noChangeAspect="1"/>
          </p:cNvPicPr>
          <p:nvPr/>
        </p:nvPicPr>
        <p:blipFill>
          <a:blip r:embed="rId4"/>
          <a:stretch>
            <a:fillRect/>
          </a:stretch>
        </p:blipFill>
        <p:spPr>
          <a:xfrm>
            <a:off x="1396476" y="104379"/>
            <a:ext cx="891407" cy="5981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angle 1">
            <a:extLst>
              <a:ext uri="{FF2B5EF4-FFF2-40B4-BE49-F238E27FC236}">
                <a16:creationId xmlns:a16="http://schemas.microsoft.com/office/drawing/2014/main" id="{6F727DE8-5FEA-2285-FF15-E676F81462A6}"/>
              </a:ext>
            </a:extLst>
          </p:cNvPr>
          <p:cNvSpPr>
            <a:spLocks noChangeArrowheads="1"/>
          </p:cNvSpPr>
          <p:nvPr/>
        </p:nvSpPr>
        <p:spPr bwMode="auto">
          <a:xfrm>
            <a:off x="31365844" y="3717927"/>
            <a:ext cx="3802745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2860" tIns="11430" rIns="22860" bIns="11430" numCol="1" anchor="ctr" anchorCtr="0" compatLnSpc="1">
            <a:prstTxWarp prst="textNoShape">
              <a:avLst/>
            </a:prstTxWarp>
            <a:spAutoFit/>
          </a:bodyPr>
          <a:lstStyle/>
          <a:p>
            <a:pPr defTabSz="228600" eaLnBrk="0" fontAlgn="base" hangingPunct="0">
              <a:spcBef>
                <a:spcPct val="0"/>
              </a:spcBef>
              <a:spcAft>
                <a:spcPct val="0"/>
              </a:spcAft>
            </a:pPr>
            <a:endParaRPr lang="en-US" sz="2050">
              <a:solidFill>
                <a:srgbClr val="000000"/>
              </a:solidFill>
              <a:latin typeface="Times" panose="02020603050405020304" pitchFamily="18" charset="0"/>
            </a:endParaRPr>
          </a:p>
        </p:txBody>
      </p:sp>
      <p:sp>
        <p:nvSpPr>
          <p:cNvPr id="14" name="Text Box 13">
            <a:extLst>
              <a:ext uri="{FF2B5EF4-FFF2-40B4-BE49-F238E27FC236}">
                <a16:creationId xmlns:a16="http://schemas.microsoft.com/office/drawing/2014/main" id="{341CDA4B-C5BB-7077-B042-BFEE06BB106A}"/>
              </a:ext>
            </a:extLst>
          </p:cNvPr>
          <p:cNvSpPr txBox="1">
            <a:spLocks noChangeArrowheads="1"/>
          </p:cNvSpPr>
          <p:nvPr/>
        </p:nvSpPr>
        <p:spPr bwMode="auto">
          <a:xfrm flipH="1">
            <a:off x="4526661" y="4163995"/>
            <a:ext cx="2959364" cy="269304"/>
          </a:xfrm>
          <a:prstGeom prst="rect">
            <a:avLst/>
          </a:prstGeom>
          <a:solidFill>
            <a:srgbClr val="92D050"/>
          </a:solidFill>
          <a:ln>
            <a:noFill/>
          </a:ln>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150" b="1" dirty="0">
                <a:solidFill>
                  <a:srgbClr val="000000"/>
                </a:solidFill>
                <a:latin typeface="Lato" panose="020F0502020204030203" pitchFamily="34" charset="0"/>
                <a:ea typeface="Lato" panose="020F0502020204030203" pitchFamily="34" charset="0"/>
                <a:cs typeface="Lato" panose="020F0502020204030203" pitchFamily="34" charset="0"/>
              </a:rPr>
              <a:t>Preliminary Outcomes (Residents)</a:t>
            </a:r>
          </a:p>
        </p:txBody>
      </p:sp>
      <p:sp>
        <p:nvSpPr>
          <p:cNvPr id="16" name="TextBox 15">
            <a:extLst>
              <a:ext uri="{FF2B5EF4-FFF2-40B4-BE49-F238E27FC236}">
                <a16:creationId xmlns:a16="http://schemas.microsoft.com/office/drawing/2014/main" id="{C2519A8A-FBA6-CA5D-53CE-3BBB1733A9AB}"/>
              </a:ext>
            </a:extLst>
          </p:cNvPr>
          <p:cNvSpPr txBox="1"/>
          <p:nvPr/>
        </p:nvSpPr>
        <p:spPr>
          <a:xfrm>
            <a:off x="4421422" y="4495522"/>
            <a:ext cx="3095371" cy="365485"/>
          </a:xfrm>
          <a:prstGeom prst="rect">
            <a:avLst/>
          </a:prstGeom>
          <a:noFill/>
        </p:spPr>
        <p:txBody>
          <a:bodyPr wrap="square" rtlCol="0">
            <a:spAutoFit/>
          </a:bodyPr>
          <a:lstStyle/>
          <a:p>
            <a:pPr algn="just" defTabSz="228600" eaLnBrk="0" fontAlgn="base" hangingPunct="0">
              <a:spcBef>
                <a:spcPct val="0"/>
              </a:spcBef>
              <a:spcAft>
                <a:spcPct val="0"/>
              </a:spcAft>
            </a:pPr>
            <a:endParaRPr lang="en-US" sz="900" dirty="0">
              <a:solidFill>
                <a:srgbClr val="000000"/>
              </a:solidFill>
              <a:latin typeface="Calibri" panose="020F0502020204030204" pitchFamily="34" charset="0"/>
              <a:cs typeface="Calibri" panose="020F0502020204030204" pitchFamily="34" charset="0"/>
            </a:endParaRPr>
          </a:p>
          <a:p>
            <a:pPr algn="just" defTabSz="228600" eaLnBrk="0" fontAlgn="base" hangingPunct="0">
              <a:spcBef>
                <a:spcPct val="0"/>
              </a:spcBef>
              <a:spcAft>
                <a:spcPct val="0"/>
              </a:spcAft>
            </a:pPr>
            <a:endParaRPr lang="en-US" sz="875" i="1" dirty="0">
              <a:solidFill>
                <a:srgbClr val="000000"/>
              </a:solidFill>
              <a:latin typeface="Lato" panose="020F0502020204030203" pitchFamily="34" charset="0"/>
              <a:ea typeface="Lato" panose="020F0502020204030203" pitchFamily="34" charset="0"/>
              <a:cs typeface="Lato" panose="020F0502020204030203" pitchFamily="34" charset="0"/>
            </a:endParaRPr>
          </a:p>
        </p:txBody>
      </p:sp>
      <p:sp>
        <p:nvSpPr>
          <p:cNvPr id="20" name="TextBox 19">
            <a:extLst>
              <a:ext uri="{FF2B5EF4-FFF2-40B4-BE49-F238E27FC236}">
                <a16:creationId xmlns:a16="http://schemas.microsoft.com/office/drawing/2014/main" id="{03931CD9-86A6-52E5-A05E-10F9B902DA2A}"/>
              </a:ext>
            </a:extLst>
          </p:cNvPr>
          <p:cNvSpPr txBox="1"/>
          <p:nvPr/>
        </p:nvSpPr>
        <p:spPr>
          <a:xfrm>
            <a:off x="7660312" y="4897315"/>
            <a:ext cx="3082157" cy="900246"/>
          </a:xfrm>
          <a:prstGeom prst="rect">
            <a:avLst/>
          </a:prstGeom>
          <a:noFill/>
        </p:spPr>
        <p:txBody>
          <a:bodyPr wrap="square" rtlCol="0">
            <a:spAutoFit/>
          </a:bodyPr>
          <a:lstStyle/>
          <a:p>
            <a:pPr algn="just" defTabSz="228600" eaLnBrk="0" fontAlgn="base" hangingPunct="0">
              <a:spcBef>
                <a:spcPct val="0"/>
              </a:spcBef>
              <a:spcAft>
                <a:spcPct val="0"/>
              </a:spcAft>
            </a:pPr>
            <a:r>
              <a:rPr lang="en-US" sz="875" dirty="0">
                <a:solidFill>
                  <a:srgbClr val="000000"/>
                </a:solidFill>
                <a:latin typeface="Lato" panose="020F0502020204030203" pitchFamily="34" charset="0"/>
                <a:ea typeface="Lato" panose="020F0502020204030203" pitchFamily="34" charset="0"/>
                <a:cs typeface="Lato" panose="020F0502020204030203" pitchFamily="34" charset="0"/>
              </a:rPr>
              <a:t>FM continues to analyze resident reflections to isolate themes related to professional identity formation and tracks faculty progress in meeting individualized goals, anticipating that each will have made significant progress toward their goal by the conclusion of NI X in spring 2027. </a:t>
            </a:r>
          </a:p>
          <a:p>
            <a:pPr algn="just" defTabSz="228600" eaLnBrk="0" fontAlgn="base" hangingPunct="0">
              <a:spcBef>
                <a:spcPct val="0"/>
              </a:spcBef>
              <a:spcAft>
                <a:spcPct val="0"/>
              </a:spcAft>
            </a:pPr>
            <a:endParaRPr lang="en-US" sz="875" dirty="0">
              <a:solidFill>
                <a:srgbClr val="000000"/>
              </a:solidFill>
              <a:latin typeface="Lato" panose="020F0502020204030203" pitchFamily="34" charset="0"/>
              <a:ea typeface="Lato" panose="020F0502020204030203" pitchFamily="34" charset="0"/>
              <a:cs typeface="Lato" panose="020F0502020204030203" pitchFamily="34" charset="0"/>
            </a:endParaRPr>
          </a:p>
        </p:txBody>
      </p:sp>
      <p:pic>
        <p:nvPicPr>
          <p:cNvPr id="2" name="Picture 1" descr="Blue text on a white background">
            <a:extLst>
              <a:ext uri="{FF2B5EF4-FFF2-40B4-BE49-F238E27FC236}">
                <a16:creationId xmlns:a16="http://schemas.microsoft.com/office/drawing/2014/main" id="{1DC013BC-C067-880F-E226-657B449681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9933" y="768063"/>
            <a:ext cx="899382" cy="4827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a:extLst>
              <a:ext uri="{FF2B5EF4-FFF2-40B4-BE49-F238E27FC236}">
                <a16:creationId xmlns:a16="http://schemas.microsoft.com/office/drawing/2014/main" id="{5D5A82E5-F7A2-CF0C-6350-7524A8F53B0D}"/>
              </a:ext>
            </a:extLst>
          </p:cNvPr>
          <p:cNvSpPr txBox="1"/>
          <p:nvPr/>
        </p:nvSpPr>
        <p:spPr>
          <a:xfrm>
            <a:off x="1280382" y="1620618"/>
            <a:ext cx="3099927" cy="1914820"/>
          </a:xfrm>
          <a:prstGeom prst="rect">
            <a:avLst/>
          </a:prstGeom>
          <a:noFill/>
        </p:spPr>
        <p:txBody>
          <a:bodyPr wrap="square">
            <a:spAutoFit/>
          </a:bodyPr>
          <a:lstStyle/>
          <a:p>
            <a:pPr algn="just" defTabSz="228600" eaLnBrk="0" fontAlgn="base" hangingPunct="0">
              <a:lnSpc>
                <a:spcPts val="1100"/>
              </a:lnSpc>
              <a:spcAft>
                <a:spcPct val="0"/>
              </a:spcAft>
            </a:pPr>
            <a:r>
              <a:rPr lang="en-US" sz="875" dirty="0">
                <a:solidFill>
                  <a:srgbClr val="000000"/>
                </a:solidFill>
                <a:latin typeface="Lato" panose="020F0502020204030203" pitchFamily="34" charset="0"/>
                <a:ea typeface="Lato" panose="020F0502020204030203" pitchFamily="34" charset="0"/>
                <a:cs typeface="Lato" panose="020F0502020204030203" pitchFamily="34" charset="0"/>
              </a:rPr>
              <a:t>Our project aims to cultivate a more resilient professional identity among our Family Medicine (FM) residents in today’s demanding healthcare environment, since this impacts patient care and a physician’s well-being, confidence, and efficacy.</a:t>
            </a:r>
            <a:r>
              <a:rPr lang="en-US" sz="875" baseline="30000" dirty="0">
                <a:solidFill>
                  <a:srgbClr val="000000"/>
                </a:solidFill>
                <a:latin typeface="Lato" panose="020F0502020204030203" pitchFamily="34" charset="0"/>
                <a:ea typeface="Lato" panose="020F0502020204030203" pitchFamily="34" charset="0"/>
                <a:cs typeface="Lato" panose="020F0502020204030203" pitchFamily="34" charset="0"/>
              </a:rPr>
              <a:t>1</a:t>
            </a:r>
            <a:r>
              <a:rPr lang="en-US" sz="875" dirty="0">
                <a:solidFill>
                  <a:srgbClr val="000000"/>
                </a:solidFill>
                <a:latin typeface="Lato" panose="020F0502020204030203" pitchFamily="34" charset="0"/>
                <a:ea typeface="Lato" panose="020F0502020204030203" pitchFamily="34" charset="0"/>
                <a:cs typeface="Lato" panose="020F0502020204030203" pitchFamily="34" charset="0"/>
              </a:rPr>
              <a:t> As in NI IX, FM uses the tools of </a:t>
            </a:r>
            <a:r>
              <a:rPr lang="en-US" sz="875" b="1" dirty="0">
                <a:solidFill>
                  <a:srgbClr val="000000"/>
                </a:solidFill>
                <a:latin typeface="Lato" panose="020F0502020204030203" pitchFamily="34" charset="0"/>
                <a:ea typeface="Lato" panose="020F0502020204030203" pitchFamily="34" charset="0"/>
                <a:cs typeface="Lato" panose="020F0502020204030203" pitchFamily="34" charset="0"/>
              </a:rPr>
              <a:t>narrative medicine </a:t>
            </a:r>
            <a:r>
              <a:rPr lang="en-US" sz="875" dirty="0">
                <a:solidFill>
                  <a:srgbClr val="000000"/>
                </a:solidFill>
                <a:latin typeface="Lato" panose="020F0502020204030203" pitchFamily="34" charset="0"/>
                <a:ea typeface="Lato" panose="020F0502020204030203" pitchFamily="34" charset="0"/>
                <a:cs typeface="Lato" panose="020F0502020204030203" pitchFamily="34" charset="0"/>
              </a:rPr>
              <a:t>-- reflective writing genres -- to assess the progression of </a:t>
            </a:r>
            <a:r>
              <a:rPr lang="en-US" sz="875" b="1" i="1" dirty="0">
                <a:solidFill>
                  <a:srgbClr val="000000"/>
                </a:solidFill>
                <a:latin typeface="Lato" panose="020F0502020204030203" pitchFamily="34" charset="0"/>
                <a:ea typeface="Lato" panose="020F0502020204030203" pitchFamily="34" charset="0"/>
                <a:cs typeface="Lato" panose="020F0502020204030203" pitchFamily="34" charset="0"/>
              </a:rPr>
              <a:t>professional identity formation </a:t>
            </a:r>
            <a:r>
              <a:rPr lang="en-US" sz="875" b="1" dirty="0">
                <a:solidFill>
                  <a:srgbClr val="000000"/>
                </a:solidFill>
                <a:latin typeface="Lato" panose="020F0502020204030203" pitchFamily="34" charset="0"/>
                <a:ea typeface="Lato" panose="020F0502020204030203" pitchFamily="34" charset="0"/>
                <a:cs typeface="Lato" panose="020F0502020204030203" pitchFamily="34" charset="0"/>
              </a:rPr>
              <a:t>(PIF) </a:t>
            </a:r>
            <a:r>
              <a:rPr lang="en-US" sz="875" dirty="0">
                <a:solidFill>
                  <a:srgbClr val="000000"/>
                </a:solidFill>
                <a:latin typeface="Lato" panose="020F0502020204030203" pitchFamily="34" charset="0"/>
                <a:ea typeface="Lato" panose="020F0502020204030203" pitchFamily="34" charset="0"/>
                <a:cs typeface="Lato" panose="020F0502020204030203" pitchFamily="34" charset="0"/>
              </a:rPr>
              <a:t>in residents and</a:t>
            </a:r>
            <a:r>
              <a:rPr lang="en-US" sz="875" b="1" i="1" dirty="0">
                <a:solidFill>
                  <a:srgbClr val="000000"/>
                </a:solidFill>
                <a:latin typeface="Lato" panose="020F0502020204030203" pitchFamily="34" charset="0"/>
                <a:ea typeface="Lato" panose="020F0502020204030203" pitchFamily="34" charset="0"/>
                <a:cs typeface="Lato" panose="020F0502020204030203" pitchFamily="34" charset="0"/>
              </a:rPr>
              <a:t> individualized learning plans </a:t>
            </a:r>
            <a:r>
              <a:rPr lang="en-US" sz="875" b="1" dirty="0">
                <a:solidFill>
                  <a:srgbClr val="000000"/>
                </a:solidFill>
                <a:latin typeface="Lato" panose="020F0502020204030203" pitchFamily="34" charset="0"/>
                <a:ea typeface="Lato" panose="020F0502020204030203" pitchFamily="34" charset="0"/>
                <a:cs typeface="Lato" panose="020F0502020204030203" pitchFamily="34" charset="0"/>
              </a:rPr>
              <a:t>(ILP) </a:t>
            </a:r>
            <a:r>
              <a:rPr lang="en-US" sz="875" dirty="0">
                <a:solidFill>
                  <a:srgbClr val="000000"/>
                </a:solidFill>
                <a:latin typeface="Lato" panose="020F0502020204030203" pitchFamily="34" charset="0"/>
                <a:ea typeface="Lato" panose="020F0502020204030203" pitchFamily="34" charset="0"/>
                <a:cs typeface="Lato" panose="020F0502020204030203" pitchFamily="34" charset="0"/>
              </a:rPr>
              <a:t>to foster PIF in faculty. FM seeks a better understanding of our residents and faculty as well as those features of the clinical learning environment that promote their  transformation into healers of the first rank.  </a:t>
            </a:r>
          </a:p>
          <a:p>
            <a:pPr algn="just" defTabSz="228600" eaLnBrk="0" fontAlgn="base" hangingPunct="0">
              <a:lnSpc>
                <a:spcPts val="1100"/>
              </a:lnSpc>
              <a:spcAft>
                <a:spcPct val="0"/>
              </a:spcAft>
            </a:pPr>
            <a:endParaRPr lang="en-US" sz="875" dirty="0">
              <a:solidFill>
                <a:srgbClr val="000000"/>
              </a:solidFill>
              <a:latin typeface="Lato" panose="020F0502020204030203" pitchFamily="34" charset="0"/>
              <a:ea typeface="Lato" panose="020F0502020204030203" pitchFamily="34" charset="0"/>
              <a:cs typeface="Lato" panose="020F0502020204030203" pitchFamily="34" charset="0"/>
            </a:endParaRPr>
          </a:p>
        </p:txBody>
      </p:sp>
      <p:sp>
        <p:nvSpPr>
          <p:cNvPr id="22" name="TextBox 21">
            <a:extLst>
              <a:ext uri="{FF2B5EF4-FFF2-40B4-BE49-F238E27FC236}">
                <a16:creationId xmlns:a16="http://schemas.microsoft.com/office/drawing/2014/main" id="{E66BF781-5E98-3A1F-CE79-EFB6C5FE7917}"/>
              </a:ext>
            </a:extLst>
          </p:cNvPr>
          <p:cNvSpPr txBox="1"/>
          <p:nvPr/>
        </p:nvSpPr>
        <p:spPr>
          <a:xfrm>
            <a:off x="1295400" y="3431114"/>
            <a:ext cx="3069891" cy="1886414"/>
          </a:xfrm>
          <a:prstGeom prst="rect">
            <a:avLst/>
          </a:prstGeom>
          <a:noFill/>
        </p:spPr>
        <p:txBody>
          <a:bodyPr wrap="square">
            <a:spAutoFit/>
          </a:bodyPr>
          <a:lstStyle/>
          <a:p>
            <a:pPr algn="just" defTabSz="228600" eaLnBrk="0" fontAlgn="base" hangingPunct="0">
              <a:lnSpc>
                <a:spcPts val="1100"/>
              </a:lnSpc>
              <a:spcAft>
                <a:spcPct val="0"/>
              </a:spcAft>
            </a:pPr>
            <a:r>
              <a:rPr lang="en-US" sz="875" dirty="0">
                <a:solidFill>
                  <a:srgbClr val="000000"/>
                </a:solidFill>
                <a:latin typeface="Lato" panose="020F0502020204030203" pitchFamily="34" charset="0"/>
                <a:ea typeface="Lato" panose="020F0502020204030203" pitchFamily="34" charset="0"/>
                <a:cs typeface="Lato" panose="020F0502020204030203" pitchFamily="34" charset="0"/>
              </a:rPr>
              <a:t>Fostering a sense of professional mission and stewardship of the discipline in trainees is a priority of the FM program, HFRH, and WSUGME. The establishment of a community service/outreach curriculum in 2024-25 (ICARE)</a:t>
            </a:r>
            <a:r>
              <a:rPr lang="en-US" sz="875" baseline="30000" dirty="0">
                <a:solidFill>
                  <a:srgbClr val="000000"/>
                </a:solidFill>
                <a:latin typeface="Lato" panose="020F0502020204030203" pitchFamily="34" charset="0"/>
                <a:ea typeface="Lato" panose="020F0502020204030203" pitchFamily="34" charset="0"/>
                <a:cs typeface="Lato" panose="020F0502020204030203" pitchFamily="34" charset="0"/>
              </a:rPr>
              <a:t>2 </a:t>
            </a:r>
            <a:r>
              <a:rPr lang="en-US" sz="875" dirty="0">
                <a:solidFill>
                  <a:srgbClr val="000000"/>
                </a:solidFill>
                <a:latin typeface="Lato" panose="020F0502020204030203" pitchFamily="34" charset="0"/>
                <a:ea typeface="Lato" panose="020F0502020204030203" pitchFamily="34" charset="0"/>
                <a:cs typeface="Lato" panose="020F0502020204030203" pitchFamily="34" charset="0"/>
              </a:rPr>
              <a:t>was a first step toward achieving this goal. FM believes that providing</a:t>
            </a:r>
          </a:p>
          <a:p>
            <a:pPr marL="114300" indent="-114300" algn="just" defTabSz="228600" eaLnBrk="0" fontAlgn="base" hangingPunct="0">
              <a:spcBef>
                <a:spcPct val="0"/>
              </a:spcBef>
              <a:spcAft>
                <a:spcPct val="0"/>
              </a:spcAft>
              <a:buFont typeface="Wingdings" panose="05000000000000000000" pitchFamily="2" charset="2"/>
              <a:buChar char="Ø"/>
            </a:pPr>
            <a:r>
              <a:rPr lang="en-US" sz="875" i="1" dirty="0">
                <a:solidFill>
                  <a:srgbClr val="000000"/>
                </a:solidFill>
                <a:latin typeface="Lato" panose="020F0502020204030203" pitchFamily="34" charset="0"/>
                <a:ea typeface="Lato" panose="020F0502020204030203" pitchFamily="34" charset="0"/>
                <a:cs typeface="Lato" panose="020F0502020204030203" pitchFamily="34" charset="0"/>
              </a:rPr>
              <a:t>residents</a:t>
            </a:r>
            <a:r>
              <a:rPr lang="en-US" sz="875" dirty="0">
                <a:solidFill>
                  <a:srgbClr val="000000"/>
                </a:solidFill>
                <a:latin typeface="Lato" panose="020F0502020204030203" pitchFamily="34" charset="0"/>
                <a:ea typeface="Lato" panose="020F0502020204030203" pitchFamily="34" charset="0"/>
                <a:cs typeface="Lato" panose="020F0502020204030203" pitchFamily="34" charset="0"/>
              </a:rPr>
              <a:t> the time and space to reflect and</a:t>
            </a:r>
          </a:p>
          <a:p>
            <a:pPr marL="114300" indent="-114300" algn="just" defTabSz="228600" eaLnBrk="0" fontAlgn="base" hangingPunct="0">
              <a:spcBef>
                <a:spcPct val="0"/>
              </a:spcBef>
              <a:spcAft>
                <a:spcPct val="0"/>
              </a:spcAft>
              <a:buFont typeface="Wingdings" panose="05000000000000000000" pitchFamily="2" charset="2"/>
              <a:buChar char="Ø"/>
            </a:pPr>
            <a:r>
              <a:rPr lang="en-US" sz="875" i="1" dirty="0">
                <a:solidFill>
                  <a:srgbClr val="000000"/>
                </a:solidFill>
                <a:latin typeface="Lato" panose="020F0502020204030203" pitchFamily="34" charset="0"/>
                <a:ea typeface="Lato" panose="020F0502020204030203" pitchFamily="34" charset="0"/>
                <a:cs typeface="Lato" panose="020F0502020204030203" pitchFamily="34" charset="0"/>
              </a:rPr>
              <a:t>faculty</a:t>
            </a:r>
            <a:r>
              <a:rPr lang="en-US" sz="875" dirty="0">
                <a:solidFill>
                  <a:srgbClr val="000000"/>
                </a:solidFill>
                <a:latin typeface="Lato" panose="020F0502020204030203" pitchFamily="34" charset="0"/>
                <a:ea typeface="Lato" panose="020F0502020204030203" pitchFamily="34" charset="0"/>
                <a:cs typeface="Lato" panose="020F0502020204030203" pitchFamily="34" charset="0"/>
              </a:rPr>
              <a:t> the autonomy and support to pursue their individual interests will enhance the development of our physicians’ professional identity</a:t>
            </a:r>
          </a:p>
          <a:p>
            <a:pPr algn="just" defTabSz="228600" eaLnBrk="0" fontAlgn="base" hangingPunct="0">
              <a:lnSpc>
                <a:spcPts val="1100"/>
              </a:lnSpc>
              <a:spcAft>
                <a:spcPct val="0"/>
              </a:spcAft>
            </a:pPr>
            <a:endParaRPr lang="en-US" sz="875" dirty="0">
              <a:solidFill>
                <a:srgbClr val="000000"/>
              </a:solidFill>
              <a:latin typeface="Lato" panose="020F0502020204030203" pitchFamily="34" charset="0"/>
              <a:ea typeface="Lato" panose="020F0502020204030203" pitchFamily="34" charset="0"/>
              <a:cs typeface="Lato" panose="020F0502020204030203" pitchFamily="34" charset="0"/>
            </a:endParaRPr>
          </a:p>
          <a:p>
            <a:pPr algn="just" defTabSz="228600" eaLnBrk="0" fontAlgn="base" hangingPunct="0">
              <a:lnSpc>
                <a:spcPts val="1100"/>
              </a:lnSpc>
              <a:spcAft>
                <a:spcPct val="0"/>
              </a:spcAft>
            </a:pPr>
            <a:endParaRPr lang="en-US" sz="875" dirty="0">
              <a:solidFill>
                <a:srgbClr val="000000"/>
              </a:solidFill>
              <a:latin typeface="Lato" panose="020F0502020204030203" pitchFamily="34" charset="0"/>
              <a:ea typeface="Lato" panose="020F0502020204030203" pitchFamily="34" charset="0"/>
              <a:cs typeface="Lato" panose="020F0502020204030203" pitchFamily="34" charset="0"/>
            </a:endParaRPr>
          </a:p>
          <a:p>
            <a:pPr algn="just" defTabSz="228600" eaLnBrk="0" fontAlgn="base" hangingPunct="0">
              <a:spcAft>
                <a:spcPct val="0"/>
              </a:spcAft>
            </a:pPr>
            <a:endParaRPr lang="en-US" sz="825" dirty="0">
              <a:solidFill>
                <a:srgbClr val="000000"/>
              </a:solidFill>
              <a:latin typeface="Lato" panose="020F0502020204030203" pitchFamily="34" charset="0"/>
              <a:ea typeface="Lato" panose="020F0502020204030203" pitchFamily="34" charset="0"/>
              <a:cs typeface="Lato" panose="020F0502020204030203" pitchFamily="34" charset="0"/>
            </a:endParaRPr>
          </a:p>
        </p:txBody>
      </p:sp>
      <p:sp>
        <p:nvSpPr>
          <p:cNvPr id="28" name="TextBox 27">
            <a:extLst>
              <a:ext uri="{FF2B5EF4-FFF2-40B4-BE49-F238E27FC236}">
                <a16:creationId xmlns:a16="http://schemas.microsoft.com/office/drawing/2014/main" id="{A281BD09-2F01-5596-318F-7F5A6D303CC2}"/>
              </a:ext>
            </a:extLst>
          </p:cNvPr>
          <p:cNvSpPr txBox="1"/>
          <p:nvPr/>
        </p:nvSpPr>
        <p:spPr>
          <a:xfrm>
            <a:off x="4500250" y="1604254"/>
            <a:ext cx="3026035" cy="1638910"/>
          </a:xfrm>
          <a:prstGeom prst="rect">
            <a:avLst/>
          </a:prstGeom>
          <a:noFill/>
        </p:spPr>
        <p:txBody>
          <a:bodyPr wrap="square" lIns="22860" tIns="11430" rIns="22860" bIns="11430" anchor="t">
            <a:spAutoFit/>
          </a:bodyPr>
          <a:lstStyle/>
          <a:p>
            <a:pPr algn="just" defTabSz="228600" eaLnBrk="0" fontAlgn="base" hangingPunct="0">
              <a:spcAft>
                <a:spcPct val="0"/>
              </a:spcAft>
            </a:pPr>
            <a:r>
              <a:rPr lang="en-US" sz="875" b="1" i="1" dirty="0">
                <a:solidFill>
                  <a:srgbClr val="000000"/>
                </a:solidFill>
                <a:latin typeface="Lato"/>
                <a:ea typeface="Lato"/>
                <a:cs typeface="Lato"/>
              </a:rPr>
              <a:t>Residents:</a:t>
            </a:r>
            <a:r>
              <a:rPr lang="en-US" sz="875" dirty="0">
                <a:solidFill>
                  <a:srgbClr val="000000"/>
                </a:solidFill>
                <a:latin typeface="Lato"/>
                <a:ea typeface="Lato"/>
                <a:cs typeface="Lato"/>
              </a:rPr>
              <a:t>  </a:t>
            </a:r>
            <a:r>
              <a:rPr lang="en-US" sz="875" b="1" i="1" dirty="0">
                <a:solidFill>
                  <a:srgbClr val="000000"/>
                </a:solidFill>
                <a:latin typeface="Lato"/>
                <a:ea typeface="Lato"/>
                <a:cs typeface="Lato"/>
              </a:rPr>
              <a:t>N </a:t>
            </a:r>
            <a:r>
              <a:rPr lang="en-US" sz="875" b="1" dirty="0">
                <a:solidFill>
                  <a:srgbClr val="000000"/>
                </a:solidFill>
                <a:latin typeface="Lato"/>
                <a:ea typeface="Lato"/>
                <a:cs typeface="Lato"/>
              </a:rPr>
              <a:t>= 39. </a:t>
            </a:r>
            <a:r>
              <a:rPr lang="en-US" sz="875" dirty="0">
                <a:solidFill>
                  <a:srgbClr val="000000"/>
                </a:solidFill>
                <a:latin typeface="Lato"/>
                <a:ea typeface="Lato"/>
                <a:cs typeface="Lato"/>
              </a:rPr>
              <a:t>FM uses multiple data sources to illuminate how residents’ training encounters help form their identity as physicians: Reflections, GME surveys, and end-of-year program surveys. Residents have protected time during lectures to compose responses to two prompts: “What made you feel like a doctor this week?” and “What challenged you or what did you struggle with?” During the 2025-26 AY, FM collected 35 reflections, subdivided by year: PGY-1s = 13, PGY-2 = 12, and PGY-3 = 10. </a:t>
            </a:r>
          </a:p>
          <a:p>
            <a:pPr algn="just" defTabSz="228600" eaLnBrk="0" fontAlgn="base" hangingPunct="0">
              <a:spcAft>
                <a:spcPct val="0"/>
              </a:spcAft>
            </a:pPr>
            <a:r>
              <a:rPr lang="en-US" sz="875" b="1" i="1" dirty="0">
                <a:solidFill>
                  <a:srgbClr val="000000"/>
                </a:solidFill>
                <a:latin typeface="Lato" panose="020F0502020204030203" pitchFamily="34" charset="0"/>
                <a:ea typeface="Lato" panose="020F0502020204030203" pitchFamily="34" charset="0"/>
                <a:cs typeface="Lato" panose="020F0502020204030203" pitchFamily="34" charset="0"/>
              </a:rPr>
              <a:t>Faculty:  N = 5. </a:t>
            </a:r>
            <a:r>
              <a:rPr lang="en-US" sz="875" dirty="0">
                <a:solidFill>
                  <a:srgbClr val="000000"/>
                </a:solidFill>
                <a:latin typeface="Lato" panose="020F0502020204030203" pitchFamily="34" charset="0"/>
                <a:ea typeface="Lato" panose="020F0502020204030203" pitchFamily="34" charset="0"/>
                <a:cs typeface="Lato" panose="020F0502020204030203" pitchFamily="34" charset="0"/>
              </a:rPr>
              <a:t>The measure of progress is self-reported data in response to the prompt “If a resident asked you about this skill, would you feel confident enough teaching them?”</a:t>
            </a:r>
          </a:p>
        </p:txBody>
      </p:sp>
      <p:graphicFrame>
        <p:nvGraphicFramePr>
          <p:cNvPr id="32" name="Table 31">
            <a:extLst>
              <a:ext uri="{FF2B5EF4-FFF2-40B4-BE49-F238E27FC236}">
                <a16:creationId xmlns:a16="http://schemas.microsoft.com/office/drawing/2014/main" id="{2D53B118-3FE7-80C7-6739-B128157D1C1E}"/>
              </a:ext>
            </a:extLst>
          </p:cNvPr>
          <p:cNvGraphicFramePr>
            <a:graphicFrameLocks noGrp="1"/>
          </p:cNvGraphicFramePr>
          <p:nvPr/>
        </p:nvGraphicFramePr>
        <p:xfrm>
          <a:off x="7660311" y="1669109"/>
          <a:ext cx="3084909" cy="1937507"/>
        </p:xfrm>
        <a:graphic>
          <a:graphicData uri="http://schemas.openxmlformats.org/drawingml/2006/table">
            <a:tbl>
              <a:tblPr firstRow="1" firstCol="1" bandRow="1">
                <a:tableStyleId>{5C22544A-7EE6-4342-B048-85BDC9FD1C3A}</a:tableStyleId>
              </a:tblPr>
              <a:tblGrid>
                <a:gridCol w="1145442">
                  <a:extLst>
                    <a:ext uri="{9D8B030D-6E8A-4147-A177-3AD203B41FA5}">
                      <a16:colId xmlns:a16="http://schemas.microsoft.com/office/drawing/2014/main" val="3805203252"/>
                    </a:ext>
                  </a:extLst>
                </a:gridCol>
                <a:gridCol w="1939467">
                  <a:extLst>
                    <a:ext uri="{9D8B030D-6E8A-4147-A177-3AD203B41FA5}">
                      <a16:colId xmlns:a16="http://schemas.microsoft.com/office/drawing/2014/main" val="3826391196"/>
                    </a:ext>
                  </a:extLst>
                </a:gridCol>
              </a:tblGrid>
              <a:tr h="131750">
                <a:tc>
                  <a:txBody>
                    <a:bodyPr/>
                    <a:lstStyle/>
                    <a:p>
                      <a:pPr marL="0" marR="0" algn="ctr">
                        <a:lnSpc>
                          <a:spcPct val="115000"/>
                        </a:lnSpc>
                        <a:spcAft>
                          <a:spcPts val="800"/>
                        </a:spcAft>
                        <a:buNone/>
                      </a:pPr>
                      <a:r>
                        <a:rPr lang="en-US" sz="800" b="1" i="1" kern="100" dirty="0">
                          <a:ln>
                            <a:noFill/>
                          </a:ln>
                          <a:solidFill>
                            <a:sysClr val="windowText" lastClr="000000"/>
                          </a:solidFill>
                          <a:effectLst/>
                          <a:latin typeface="Lato"/>
                          <a:ea typeface="Lato"/>
                          <a:cs typeface="Lato"/>
                        </a:rPr>
                        <a:t>ILP GOALS - FM FACULTY</a:t>
                      </a:r>
                    </a:p>
                  </a:txBody>
                  <a:tcPr marL="17145" marR="17145"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9900"/>
                    </a:solidFill>
                  </a:tcPr>
                </a:tc>
                <a:tc>
                  <a:txBody>
                    <a:bodyPr/>
                    <a:lstStyle/>
                    <a:p>
                      <a:pPr marL="0" marR="0" algn="ctr">
                        <a:lnSpc>
                          <a:spcPct val="115000"/>
                        </a:lnSpc>
                        <a:spcAft>
                          <a:spcPts val="800"/>
                        </a:spcAft>
                        <a:buNone/>
                      </a:pPr>
                      <a:r>
                        <a:rPr lang="en-US" sz="800" b="1" i="1" kern="100" dirty="0">
                          <a:ln>
                            <a:noFill/>
                          </a:ln>
                          <a:solidFill>
                            <a:sysClr val="windowText" lastClr="000000"/>
                          </a:solidFill>
                          <a:effectLst/>
                          <a:latin typeface="Lato"/>
                          <a:ea typeface="Lato"/>
                          <a:cs typeface="Lato"/>
                        </a:rPr>
                        <a:t>FALL 2026 MILESTONES</a:t>
                      </a:r>
                    </a:p>
                  </a:txBody>
                  <a:tcPr marL="17145" marR="17145"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9900"/>
                    </a:solidFill>
                  </a:tcPr>
                </a:tc>
                <a:extLst>
                  <a:ext uri="{0D108BD9-81ED-4DB2-BD59-A6C34878D82A}">
                    <a16:rowId xmlns:a16="http://schemas.microsoft.com/office/drawing/2014/main" val="3670746996"/>
                  </a:ext>
                </a:extLst>
              </a:tr>
              <a:tr h="299344">
                <a:tc>
                  <a:txBody>
                    <a:bodyPr/>
                    <a:lstStyle/>
                    <a:p>
                      <a:pPr marL="0" marR="0" algn="l">
                        <a:lnSpc>
                          <a:spcPct val="100000"/>
                        </a:lnSpc>
                        <a:spcAft>
                          <a:spcPts val="800"/>
                        </a:spcAft>
                        <a:buNone/>
                      </a:pPr>
                      <a:r>
                        <a:rPr lang="en-US" sz="800" b="0" kern="100" dirty="0">
                          <a:ln>
                            <a:noFill/>
                          </a:ln>
                          <a:solidFill>
                            <a:sysClr val="windowText" lastClr="000000"/>
                          </a:solidFill>
                          <a:effectLst/>
                          <a:latin typeface="Lato"/>
                          <a:ea typeface="Lato"/>
                          <a:cs typeface="Lato"/>
                        </a:rPr>
                        <a:t>Developing point-of-care ultrasound (POCUS) skills </a:t>
                      </a:r>
                    </a:p>
                  </a:txBody>
                  <a:tcPr marL="17145" marR="17145"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E583"/>
                    </a:solidFill>
                  </a:tcPr>
                </a:tc>
                <a:tc>
                  <a:txBody>
                    <a:bodyPr/>
                    <a:lstStyle/>
                    <a:p>
                      <a:pPr marL="0" marR="0" algn="l">
                        <a:lnSpc>
                          <a:spcPct val="100000"/>
                        </a:lnSpc>
                        <a:spcAft>
                          <a:spcPts val="800"/>
                        </a:spcAft>
                        <a:buNone/>
                      </a:pPr>
                      <a:r>
                        <a:rPr lang="en-US" sz="800" kern="100" dirty="0">
                          <a:ln>
                            <a:noFill/>
                          </a:ln>
                          <a:solidFill>
                            <a:sysClr val="windowText" lastClr="000000"/>
                          </a:solidFill>
                          <a:effectLst/>
                          <a:latin typeface="Lato" panose="020F0502020204030203" pitchFamily="34" charset="0"/>
                          <a:ea typeface="Lato" panose="020F0502020204030203" pitchFamily="34" charset="0"/>
                          <a:cs typeface="Lato" panose="020F0502020204030203" pitchFamily="34" charset="0"/>
                        </a:rPr>
                        <a:t>Two faculty trainers scheduled for 1 year of resident sessions, including a Sim Lab</a:t>
                      </a:r>
                    </a:p>
                  </a:txBody>
                  <a:tcPr marL="17145" marR="17145"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schemeClr>
                    </a:solidFill>
                  </a:tcPr>
                </a:tc>
                <a:extLst>
                  <a:ext uri="{0D108BD9-81ED-4DB2-BD59-A6C34878D82A}">
                    <a16:rowId xmlns:a16="http://schemas.microsoft.com/office/drawing/2014/main" val="1228090675"/>
                  </a:ext>
                </a:extLst>
              </a:tr>
              <a:tr h="380029">
                <a:tc>
                  <a:txBody>
                    <a:bodyPr/>
                    <a:lstStyle/>
                    <a:p>
                      <a:pPr marL="0" marR="0" algn="l">
                        <a:lnSpc>
                          <a:spcPct val="100000"/>
                        </a:lnSpc>
                        <a:spcAft>
                          <a:spcPts val="800"/>
                        </a:spcAft>
                        <a:buNone/>
                      </a:pPr>
                      <a:r>
                        <a:rPr lang="en-US" sz="800" b="0" kern="100" dirty="0">
                          <a:ln>
                            <a:noFill/>
                          </a:ln>
                          <a:solidFill>
                            <a:sysClr val="windowText" lastClr="000000"/>
                          </a:solidFill>
                          <a:effectLst/>
                          <a:latin typeface="Lato"/>
                          <a:ea typeface="Lato"/>
                          <a:cs typeface="Lato"/>
                        </a:rPr>
                        <a:t>Expertise in hormone replacement therapy (female patients)</a:t>
                      </a:r>
                    </a:p>
                  </a:txBody>
                  <a:tcPr marL="17145" marR="17145" marT="0" marB="0">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33"/>
                    </a:solidFill>
                  </a:tcPr>
                </a:tc>
                <a:tc>
                  <a:txBody>
                    <a:bodyPr/>
                    <a:lstStyle/>
                    <a:p>
                      <a:pPr marL="0" marR="0" algn="l">
                        <a:lnSpc>
                          <a:spcPct val="100000"/>
                        </a:lnSpc>
                        <a:spcAft>
                          <a:spcPts val="800"/>
                        </a:spcAft>
                        <a:buNone/>
                      </a:pPr>
                      <a:r>
                        <a:rPr lang="en-US" sz="800" kern="100" dirty="0">
                          <a:ln>
                            <a:noFill/>
                          </a:ln>
                          <a:solidFill>
                            <a:sysClr val="windowText" lastClr="000000"/>
                          </a:solidFill>
                          <a:effectLst/>
                          <a:latin typeface="Lato" panose="020F0502020204030203" pitchFamily="34" charset="0"/>
                          <a:ea typeface="Lato" panose="020F0502020204030203" pitchFamily="34" charset="0"/>
                          <a:cs typeface="Lato" panose="020F0502020204030203" pitchFamily="34" charset="0"/>
                        </a:rPr>
                        <a:t>Completed AAFP Menopause course, started second from Menopause Society. Test scheduled June 2027</a:t>
                      </a:r>
                    </a:p>
                  </a:txBody>
                  <a:tcPr marL="17145" marR="171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schemeClr>
                    </a:solidFill>
                  </a:tcPr>
                </a:tc>
                <a:extLst>
                  <a:ext uri="{0D108BD9-81ED-4DB2-BD59-A6C34878D82A}">
                    <a16:rowId xmlns:a16="http://schemas.microsoft.com/office/drawing/2014/main" val="53924372"/>
                  </a:ext>
                </a:extLst>
              </a:tr>
              <a:tr h="380029">
                <a:tc>
                  <a:txBody>
                    <a:bodyPr/>
                    <a:lstStyle/>
                    <a:p>
                      <a:pPr marL="0" marR="0" algn="l">
                        <a:lnSpc>
                          <a:spcPct val="100000"/>
                        </a:lnSpc>
                        <a:spcAft>
                          <a:spcPts val="800"/>
                        </a:spcAft>
                        <a:buNone/>
                      </a:pPr>
                      <a:r>
                        <a:rPr lang="en-US" sz="800" b="0" kern="100" dirty="0">
                          <a:ln>
                            <a:noFill/>
                          </a:ln>
                          <a:solidFill>
                            <a:sysClr val="windowText" lastClr="000000"/>
                          </a:solidFill>
                          <a:effectLst/>
                          <a:latin typeface="Lato"/>
                          <a:ea typeface="Lato"/>
                          <a:cs typeface="Lato"/>
                        </a:rPr>
                        <a:t>Expertise in hormone replacement therapy (male patients)</a:t>
                      </a:r>
                    </a:p>
                  </a:txBody>
                  <a:tcPr marL="17145" marR="17145" marT="0" marB="0">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E583"/>
                    </a:solidFill>
                  </a:tcPr>
                </a:tc>
                <a:tc>
                  <a:txBody>
                    <a:bodyPr/>
                    <a:lstStyle/>
                    <a:p>
                      <a:pPr marL="0" marR="0" lvl="0" algn="l">
                        <a:lnSpc>
                          <a:spcPct val="100000"/>
                        </a:lnSpc>
                        <a:spcAft>
                          <a:spcPts val="800"/>
                        </a:spcAft>
                        <a:buNone/>
                      </a:pPr>
                      <a:r>
                        <a:rPr lang="en-US" sz="800" b="0" i="0" u="none" strike="noStrike" kern="100" noProof="0" dirty="0">
                          <a:ln>
                            <a:noFill/>
                          </a:ln>
                          <a:solidFill>
                            <a:schemeClr val="tx1"/>
                          </a:solidFill>
                          <a:effectLst/>
                          <a:latin typeface="Lato" panose="020F0502020204030203" pitchFamily="34" charset="0"/>
                          <a:ea typeface="Lato" panose="020F0502020204030203" pitchFamily="34" charset="0"/>
                          <a:cs typeface="Lato" panose="020F0502020204030203" pitchFamily="34" charset="0"/>
                        </a:rPr>
                        <a:t>Completed CME on testosterone HRT. Pending course on erectile dysfunction and other male urologic conditions</a:t>
                      </a:r>
                    </a:p>
                  </a:txBody>
                  <a:tcPr marL="17145" marR="171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schemeClr>
                    </a:solidFill>
                  </a:tcPr>
                </a:tc>
                <a:extLst>
                  <a:ext uri="{0D108BD9-81ED-4DB2-BD59-A6C34878D82A}">
                    <a16:rowId xmlns:a16="http://schemas.microsoft.com/office/drawing/2014/main" val="187625144"/>
                  </a:ext>
                </a:extLst>
              </a:tr>
              <a:tr h="291318">
                <a:tc>
                  <a:txBody>
                    <a:bodyPr/>
                    <a:lstStyle/>
                    <a:p>
                      <a:pPr marL="0" marR="0" algn="l">
                        <a:lnSpc>
                          <a:spcPct val="100000"/>
                        </a:lnSpc>
                        <a:spcAft>
                          <a:spcPts val="800"/>
                        </a:spcAft>
                        <a:buNone/>
                      </a:pPr>
                      <a:r>
                        <a:rPr lang="en-US" sz="800" b="0" kern="100" dirty="0">
                          <a:ln>
                            <a:noFill/>
                          </a:ln>
                          <a:solidFill>
                            <a:sysClr val="windowText" lastClr="000000"/>
                          </a:solidFill>
                          <a:effectLst/>
                          <a:latin typeface="Lato"/>
                          <a:ea typeface="Lato"/>
                          <a:cs typeface="Lato"/>
                        </a:rPr>
                        <a:t>Specialization in obesity medicine </a:t>
                      </a:r>
                    </a:p>
                  </a:txBody>
                  <a:tcPr marL="17145" marR="17145"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33"/>
                    </a:solidFill>
                  </a:tcPr>
                </a:tc>
                <a:tc>
                  <a:txBody>
                    <a:bodyPr/>
                    <a:lstStyle/>
                    <a:p>
                      <a:pPr marL="0" marR="0" algn="l">
                        <a:lnSpc>
                          <a:spcPct val="100000"/>
                        </a:lnSpc>
                        <a:spcAft>
                          <a:spcPts val="800"/>
                        </a:spcAft>
                        <a:buNone/>
                      </a:pPr>
                      <a:r>
                        <a:rPr lang="en-US" sz="800" kern="100" dirty="0">
                          <a:ln>
                            <a:noFill/>
                          </a:ln>
                          <a:solidFill>
                            <a:sysClr val="windowText" lastClr="000000"/>
                          </a:solidFill>
                          <a:effectLst/>
                          <a:latin typeface="Lato" panose="020F0502020204030203" pitchFamily="34" charset="0"/>
                          <a:ea typeface="Lato" panose="020F0502020204030203" pitchFamily="34" charset="0"/>
                          <a:cs typeface="Lato" panose="020F0502020204030203" pitchFamily="34" charset="0"/>
                        </a:rPr>
                        <a:t>CME complete. Test scheduled October 2027</a:t>
                      </a:r>
                    </a:p>
                  </a:txBody>
                  <a:tcPr marL="17145" marR="17145"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schemeClr>
                    </a:solidFill>
                  </a:tcPr>
                </a:tc>
                <a:extLst>
                  <a:ext uri="{0D108BD9-81ED-4DB2-BD59-A6C34878D82A}">
                    <a16:rowId xmlns:a16="http://schemas.microsoft.com/office/drawing/2014/main" val="1425626119"/>
                  </a:ext>
                </a:extLst>
              </a:tr>
              <a:tr h="253353">
                <a:tc>
                  <a:txBody>
                    <a:bodyPr/>
                    <a:lstStyle/>
                    <a:p>
                      <a:pPr marL="0" marR="0" algn="l">
                        <a:lnSpc>
                          <a:spcPct val="100000"/>
                        </a:lnSpc>
                        <a:spcAft>
                          <a:spcPts val="800"/>
                        </a:spcAft>
                        <a:buNone/>
                      </a:pPr>
                      <a:r>
                        <a:rPr lang="en-US" sz="800" b="0" kern="100" dirty="0">
                          <a:ln>
                            <a:noFill/>
                          </a:ln>
                          <a:solidFill>
                            <a:sysClr val="windowText" lastClr="000000"/>
                          </a:solidFill>
                          <a:effectLst/>
                          <a:latin typeface="Lato"/>
                          <a:ea typeface="Lato"/>
                          <a:cs typeface="Lato"/>
                        </a:rPr>
                        <a:t>Expanding community outreach</a:t>
                      </a:r>
                    </a:p>
                  </a:txBody>
                  <a:tcPr marL="17145" marR="17145"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E583"/>
                    </a:solidFill>
                  </a:tcPr>
                </a:tc>
                <a:tc>
                  <a:txBody>
                    <a:bodyPr/>
                    <a:lstStyle/>
                    <a:p>
                      <a:pPr marL="0" marR="0" algn="l">
                        <a:lnSpc>
                          <a:spcPct val="100000"/>
                        </a:lnSpc>
                        <a:spcAft>
                          <a:spcPts val="800"/>
                        </a:spcAft>
                        <a:buNone/>
                      </a:pPr>
                      <a:r>
                        <a:rPr lang="en-US" sz="800" kern="100" dirty="0">
                          <a:ln>
                            <a:noFill/>
                          </a:ln>
                          <a:solidFill>
                            <a:sysClr val="windowText" lastClr="000000"/>
                          </a:solidFill>
                          <a:effectLst/>
                          <a:latin typeface="Lato" panose="020F0502020204030203" pitchFamily="34" charset="0"/>
                          <a:ea typeface="Lato" panose="020F0502020204030203" pitchFamily="34" charset="0"/>
                          <a:cs typeface="Lato" panose="020F0502020204030203" pitchFamily="34" charset="0"/>
                        </a:rPr>
                        <a:t>Established monthly satellite clinic at homeless shelter  </a:t>
                      </a:r>
                    </a:p>
                  </a:txBody>
                  <a:tcPr marL="17145" marR="17145"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40000"/>
                        <a:lumOff val="60000"/>
                      </a:schemeClr>
                    </a:solidFill>
                  </a:tcPr>
                </a:tc>
                <a:extLst>
                  <a:ext uri="{0D108BD9-81ED-4DB2-BD59-A6C34878D82A}">
                    <a16:rowId xmlns:a16="http://schemas.microsoft.com/office/drawing/2014/main" val="3278467941"/>
                  </a:ext>
                </a:extLst>
              </a:tr>
            </a:tbl>
          </a:graphicData>
        </a:graphic>
      </p:graphicFrame>
      <p:sp>
        <p:nvSpPr>
          <p:cNvPr id="5" name="Text Box 13">
            <a:extLst>
              <a:ext uri="{FF2B5EF4-FFF2-40B4-BE49-F238E27FC236}">
                <a16:creationId xmlns:a16="http://schemas.microsoft.com/office/drawing/2014/main" id="{2C1CA621-A500-6483-E2D8-75037F899760}"/>
              </a:ext>
            </a:extLst>
          </p:cNvPr>
          <p:cNvSpPr txBox="1">
            <a:spLocks noChangeArrowheads="1"/>
          </p:cNvSpPr>
          <p:nvPr/>
        </p:nvSpPr>
        <p:spPr bwMode="auto">
          <a:xfrm>
            <a:off x="7661396" y="5647829"/>
            <a:ext cx="3082157" cy="269304"/>
          </a:xfrm>
          <a:prstGeom prst="rect">
            <a:avLst/>
          </a:prstGeom>
          <a:solidFill>
            <a:srgbClr val="92D050"/>
          </a:solidFill>
          <a:ln>
            <a:noFill/>
          </a:ln>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150" b="1" dirty="0">
                <a:solidFill>
                  <a:srgbClr val="000000"/>
                </a:solidFill>
                <a:latin typeface="Lato" panose="020F0502020204030203" pitchFamily="34" charset="0"/>
                <a:ea typeface="Lato" panose="020F0502020204030203" pitchFamily="34" charset="0"/>
                <a:cs typeface="Lato" panose="020F0502020204030203" pitchFamily="34" charset="0"/>
              </a:rPr>
              <a:t>References </a:t>
            </a:r>
          </a:p>
        </p:txBody>
      </p:sp>
      <p:sp>
        <p:nvSpPr>
          <p:cNvPr id="9" name="Text Box 13">
            <a:extLst>
              <a:ext uri="{FF2B5EF4-FFF2-40B4-BE49-F238E27FC236}">
                <a16:creationId xmlns:a16="http://schemas.microsoft.com/office/drawing/2014/main" id="{4322E6D0-97A6-7F36-237A-384C3404A336}"/>
              </a:ext>
            </a:extLst>
          </p:cNvPr>
          <p:cNvSpPr txBox="1">
            <a:spLocks noChangeArrowheads="1"/>
          </p:cNvSpPr>
          <p:nvPr/>
        </p:nvSpPr>
        <p:spPr bwMode="auto">
          <a:xfrm>
            <a:off x="1300543" y="4788073"/>
            <a:ext cx="3018523" cy="269304"/>
          </a:xfrm>
          <a:prstGeom prst="rect">
            <a:avLst/>
          </a:prstGeom>
          <a:solidFill>
            <a:srgbClr val="92D050"/>
          </a:solidFill>
          <a:ln>
            <a:noFill/>
          </a:ln>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150" b="1" dirty="0">
                <a:solidFill>
                  <a:srgbClr val="000000"/>
                </a:solidFill>
                <a:latin typeface="Lato" panose="020F0502020204030203" pitchFamily="34" charset="0"/>
                <a:ea typeface="Lato" panose="020F0502020204030203" pitchFamily="34" charset="0"/>
                <a:cs typeface="Lato" panose="020F0502020204030203" pitchFamily="34" charset="0"/>
              </a:rPr>
              <a:t>Interventions</a:t>
            </a:r>
          </a:p>
        </p:txBody>
      </p:sp>
      <p:pic>
        <p:nvPicPr>
          <p:cNvPr id="11" name="Graphic 10" descr="Scribble with solid fill">
            <a:extLst>
              <a:ext uri="{FF2B5EF4-FFF2-40B4-BE49-F238E27FC236}">
                <a16:creationId xmlns:a16="http://schemas.microsoft.com/office/drawing/2014/main" id="{0AA37C9D-DF25-327B-F01F-D29796FE8BB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96476" y="5311312"/>
            <a:ext cx="758498" cy="577081"/>
          </a:xfrm>
          <a:prstGeom prst="rect">
            <a:avLst/>
          </a:prstGeom>
        </p:spPr>
      </p:pic>
      <p:sp>
        <p:nvSpPr>
          <p:cNvPr id="15" name="Rectangle: Rounded Corners 14">
            <a:extLst>
              <a:ext uri="{FF2B5EF4-FFF2-40B4-BE49-F238E27FC236}">
                <a16:creationId xmlns:a16="http://schemas.microsoft.com/office/drawing/2014/main" id="{7E6AEB9E-8A83-438D-7A8C-89691ED244E5}"/>
              </a:ext>
            </a:extLst>
          </p:cNvPr>
          <p:cNvSpPr/>
          <p:nvPr/>
        </p:nvSpPr>
        <p:spPr bwMode="auto">
          <a:xfrm>
            <a:off x="1332690" y="5052540"/>
            <a:ext cx="2982639" cy="1549907"/>
          </a:xfrm>
          <a:prstGeom prst="roundRect">
            <a:avLst/>
          </a:prstGeom>
          <a:solidFill>
            <a:srgbClr val="F5E583"/>
          </a:solidFill>
          <a:ln w="9525" cap="flat" cmpd="sng" algn="ctr">
            <a:solidFill>
              <a:schemeClr val="tx1"/>
            </a:solidFill>
            <a:prstDash val="solid"/>
            <a:round/>
            <a:headEnd type="none" w="med" len="med"/>
            <a:tailEnd type="none" w="med" len="med"/>
          </a:ln>
          <a:effectLst/>
        </p:spPr>
        <p:txBody>
          <a:bodyPr vert="horz" wrap="square" lIns="22860" tIns="11430" rIns="22860" bIns="11430" numCol="1" rtlCol="0" anchor="t" anchorCtr="0" compatLnSpc="1">
            <a:prstTxWarp prst="textNoShape">
              <a:avLst/>
            </a:prstTxWarp>
          </a:bodyPr>
          <a:lstStyle/>
          <a:p>
            <a:pPr defTabSz="940594" eaLnBrk="0" fontAlgn="base" hangingPunct="0">
              <a:spcBef>
                <a:spcPct val="0"/>
              </a:spcBef>
              <a:spcAft>
                <a:spcPct val="0"/>
              </a:spcAft>
            </a:pPr>
            <a:endParaRPr lang="en-US" sz="2050" dirty="0">
              <a:solidFill>
                <a:srgbClr val="000000"/>
              </a:solidFill>
              <a:highlight>
                <a:srgbClr val="F5E583"/>
              </a:highlight>
              <a:latin typeface="Times" pitchFamily="18" charset="0"/>
            </a:endParaRPr>
          </a:p>
        </p:txBody>
      </p:sp>
      <p:sp>
        <p:nvSpPr>
          <p:cNvPr id="21" name="TextBox 20">
            <a:extLst>
              <a:ext uri="{FF2B5EF4-FFF2-40B4-BE49-F238E27FC236}">
                <a16:creationId xmlns:a16="http://schemas.microsoft.com/office/drawing/2014/main" id="{E8C9FC0A-4846-7954-D9E4-7F51B28DE7E7}"/>
              </a:ext>
            </a:extLst>
          </p:cNvPr>
          <p:cNvSpPr txBox="1"/>
          <p:nvPr/>
        </p:nvSpPr>
        <p:spPr>
          <a:xfrm>
            <a:off x="2284538" y="5120306"/>
            <a:ext cx="2034528" cy="630942"/>
          </a:xfrm>
          <a:prstGeom prst="rect">
            <a:avLst/>
          </a:prstGeom>
          <a:noFill/>
        </p:spPr>
        <p:txBody>
          <a:bodyPr wrap="square">
            <a:spAutoFit/>
          </a:bodyPr>
          <a:lstStyle/>
          <a:p>
            <a:pPr defTabSz="228600" eaLnBrk="0" fontAlgn="base" hangingPunct="0">
              <a:spcBef>
                <a:spcPct val="0"/>
              </a:spcBef>
              <a:spcAft>
                <a:spcPct val="0"/>
              </a:spcAft>
            </a:pPr>
            <a:r>
              <a:rPr lang="en-US" sz="875" dirty="0">
                <a:solidFill>
                  <a:srgbClr val="000000"/>
                </a:solidFill>
                <a:latin typeface="Lato" panose="020F0502020204030203" pitchFamily="34" charset="0"/>
                <a:ea typeface="Lato" panose="020F0502020204030203" pitchFamily="34" charset="0"/>
                <a:cs typeface="Lato" panose="020F0502020204030203" pitchFamily="34" charset="0"/>
              </a:rPr>
              <a:t>Analyzing </a:t>
            </a:r>
            <a:r>
              <a:rPr lang="en-US" sz="875" b="1" dirty="0">
                <a:solidFill>
                  <a:srgbClr val="000000"/>
                </a:solidFill>
                <a:latin typeface="Lato" panose="020F0502020204030203" pitchFamily="34" charset="0"/>
                <a:ea typeface="Lato" panose="020F0502020204030203" pitchFamily="34" charset="0"/>
                <a:cs typeface="Lato" panose="020F0502020204030203" pitchFamily="34" charset="0"/>
              </a:rPr>
              <a:t>resident</a:t>
            </a:r>
            <a:r>
              <a:rPr lang="en-US" sz="875" dirty="0">
                <a:solidFill>
                  <a:srgbClr val="000000"/>
                </a:solidFill>
                <a:latin typeface="Lato" panose="020F0502020204030203" pitchFamily="34" charset="0"/>
                <a:ea typeface="Lato" panose="020F0502020204030203" pitchFamily="34" charset="0"/>
                <a:cs typeface="Lato" panose="020F0502020204030203" pitchFamily="34" charset="0"/>
              </a:rPr>
              <a:t> reflections about patient encounters and training experiences to gauge development of a compassionate professional identity </a:t>
            </a:r>
          </a:p>
        </p:txBody>
      </p:sp>
      <p:sp>
        <p:nvSpPr>
          <p:cNvPr id="25" name="TextBox 24">
            <a:extLst>
              <a:ext uri="{FF2B5EF4-FFF2-40B4-BE49-F238E27FC236}">
                <a16:creationId xmlns:a16="http://schemas.microsoft.com/office/drawing/2014/main" id="{1F280EF4-709D-7557-105B-0CB76A9BE1CD}"/>
              </a:ext>
            </a:extLst>
          </p:cNvPr>
          <p:cNvSpPr txBox="1"/>
          <p:nvPr/>
        </p:nvSpPr>
        <p:spPr>
          <a:xfrm>
            <a:off x="2279315" y="5771450"/>
            <a:ext cx="2036014" cy="1034899"/>
          </a:xfrm>
          <a:prstGeom prst="rect">
            <a:avLst/>
          </a:prstGeom>
          <a:noFill/>
        </p:spPr>
        <p:txBody>
          <a:bodyPr wrap="square">
            <a:spAutoFit/>
          </a:bodyPr>
          <a:lstStyle/>
          <a:p>
            <a:pPr defTabSz="228600" eaLnBrk="0" fontAlgn="base" hangingPunct="0">
              <a:spcBef>
                <a:spcPct val="0"/>
              </a:spcBef>
              <a:spcAft>
                <a:spcPct val="0"/>
              </a:spcAft>
            </a:pPr>
            <a:r>
              <a:rPr lang="en-US" sz="875" dirty="0">
                <a:solidFill>
                  <a:srgbClr val="000000"/>
                </a:solidFill>
                <a:latin typeface="Lato" panose="020F0502020204030203" pitchFamily="34" charset="0"/>
                <a:ea typeface="Lato" panose="020F0502020204030203" pitchFamily="34" charset="0"/>
                <a:cs typeface="Lato" panose="020F0502020204030203" pitchFamily="34" charset="0"/>
              </a:rPr>
              <a:t>Instituting ILPs for </a:t>
            </a:r>
            <a:r>
              <a:rPr lang="en-US" sz="875" b="1" dirty="0">
                <a:solidFill>
                  <a:srgbClr val="000000"/>
                </a:solidFill>
                <a:latin typeface="Lato" panose="020F0502020204030203" pitchFamily="34" charset="0"/>
                <a:ea typeface="Lato" panose="020F0502020204030203" pitchFamily="34" charset="0"/>
                <a:cs typeface="Lato" panose="020F0502020204030203" pitchFamily="34" charset="0"/>
              </a:rPr>
              <a:t>faculty</a:t>
            </a:r>
            <a:r>
              <a:rPr lang="en-US" sz="875" dirty="0">
                <a:solidFill>
                  <a:srgbClr val="000000"/>
                </a:solidFill>
                <a:latin typeface="Lato" panose="020F0502020204030203" pitchFamily="34" charset="0"/>
                <a:ea typeface="Lato" panose="020F0502020204030203" pitchFamily="34" charset="0"/>
                <a:cs typeface="Lato" panose="020F0502020204030203" pitchFamily="34" charset="0"/>
              </a:rPr>
              <a:t> centering on procedures required by ABFM. Faculty provide accountability for development of their professional identity as healthcare providers and educators</a:t>
            </a:r>
          </a:p>
          <a:p>
            <a:pPr defTabSz="228600" eaLnBrk="0" fontAlgn="base" hangingPunct="0">
              <a:spcBef>
                <a:spcPct val="0"/>
              </a:spcBef>
              <a:spcAft>
                <a:spcPct val="0"/>
              </a:spcAft>
            </a:pPr>
            <a:r>
              <a:rPr lang="en-US" sz="875" dirty="0">
                <a:solidFill>
                  <a:srgbClr val="000000"/>
                </a:solidFill>
                <a:latin typeface="Lato" panose="020F0502020204030203" pitchFamily="34" charset="0"/>
                <a:ea typeface="Lato" panose="020F0502020204030203" pitchFamily="34" charset="0"/>
                <a:cs typeface="Lato" panose="020F0502020204030203" pitchFamily="34" charset="0"/>
              </a:rPr>
              <a:t>			</a:t>
            </a:r>
          </a:p>
        </p:txBody>
      </p:sp>
      <p:pic>
        <p:nvPicPr>
          <p:cNvPr id="27" name="Graphic 26" descr="Document with solid fill">
            <a:extLst>
              <a:ext uri="{FF2B5EF4-FFF2-40B4-BE49-F238E27FC236}">
                <a16:creationId xmlns:a16="http://schemas.microsoft.com/office/drawing/2014/main" id="{7F72056C-AE96-2205-36FF-ED5D916A9D4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flipH="1">
            <a:off x="1379933" y="5771451"/>
            <a:ext cx="828036" cy="750807"/>
          </a:xfrm>
          <a:prstGeom prst="rect">
            <a:avLst/>
          </a:prstGeom>
        </p:spPr>
      </p:pic>
      <p:pic>
        <p:nvPicPr>
          <p:cNvPr id="36" name="Graphic 35" descr="Scribble with solid fill">
            <a:extLst>
              <a:ext uri="{FF2B5EF4-FFF2-40B4-BE49-F238E27FC236}">
                <a16:creationId xmlns:a16="http://schemas.microsoft.com/office/drawing/2014/main" id="{9A38DE18-DE75-863F-83DA-24B260A53AE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39664" y="5123284"/>
            <a:ext cx="741659" cy="633777"/>
          </a:xfrm>
          <a:prstGeom prst="rect">
            <a:avLst/>
          </a:prstGeom>
        </p:spPr>
      </p:pic>
      <p:sp>
        <p:nvSpPr>
          <p:cNvPr id="37" name="TextBox 36">
            <a:extLst>
              <a:ext uri="{FF2B5EF4-FFF2-40B4-BE49-F238E27FC236}">
                <a16:creationId xmlns:a16="http://schemas.microsoft.com/office/drawing/2014/main" id="{8999B777-8600-A454-B4F8-FB81B436187E}"/>
              </a:ext>
            </a:extLst>
          </p:cNvPr>
          <p:cNvSpPr txBox="1"/>
          <p:nvPr/>
        </p:nvSpPr>
        <p:spPr>
          <a:xfrm>
            <a:off x="7649389" y="5888393"/>
            <a:ext cx="3095831" cy="1051570"/>
          </a:xfrm>
          <a:prstGeom prst="rect">
            <a:avLst/>
          </a:prstGeom>
          <a:noFill/>
        </p:spPr>
        <p:txBody>
          <a:bodyPr wrap="square" rtlCol="0">
            <a:spAutoFit/>
          </a:bodyPr>
          <a:lstStyle/>
          <a:p>
            <a:pPr algn="just" defTabSz="228600" eaLnBrk="0" fontAlgn="base" hangingPunct="0"/>
            <a:r>
              <a:rPr lang="en-US" sz="1100" baseline="30000" dirty="0">
                <a:solidFill>
                  <a:srgbClr val="000000"/>
                </a:solidFill>
                <a:latin typeface="Lato" panose="020F0502020204030203" pitchFamily="34" charset="0"/>
                <a:ea typeface="Lato" panose="020F0502020204030203" pitchFamily="34" charset="0"/>
                <a:cs typeface="Lato" panose="020F0502020204030203" pitchFamily="34" charset="0"/>
              </a:rPr>
              <a:t>1. Silver M, Hussain F. A resident narrative medicine curriculum to promote professional identity development. </a:t>
            </a:r>
            <a:r>
              <a:rPr lang="en-US" sz="1100" i="1" baseline="30000" dirty="0" err="1">
                <a:solidFill>
                  <a:srgbClr val="000000"/>
                </a:solidFill>
                <a:latin typeface="Lato" panose="020F0502020204030203" pitchFamily="34" charset="0"/>
                <a:ea typeface="Lato" panose="020F0502020204030203" pitchFamily="34" charset="0"/>
                <a:cs typeface="Lato" panose="020F0502020204030203" pitchFamily="34" charset="0"/>
              </a:rPr>
              <a:t>MedEdPORTAL</a:t>
            </a:r>
            <a:r>
              <a:rPr lang="en-US" sz="1100" baseline="30000" dirty="0">
                <a:solidFill>
                  <a:srgbClr val="000000"/>
                </a:solidFill>
                <a:latin typeface="Lato" panose="020F0502020204030203" pitchFamily="34" charset="0"/>
                <a:ea typeface="Lato" panose="020F0502020204030203" pitchFamily="34" charset="0"/>
                <a:cs typeface="Lato" panose="020F0502020204030203" pitchFamily="34" charset="0"/>
              </a:rPr>
              <a:t> 2024 Oct 22;20:11446.  doi:10.15766/mep_2374-8265.11446. </a:t>
            </a:r>
          </a:p>
          <a:p>
            <a:pPr algn="just" defTabSz="228600" eaLnBrk="0" fontAlgn="base" hangingPunct="0"/>
            <a:r>
              <a:rPr lang="en-US" sz="1100" baseline="30000" dirty="0">
                <a:solidFill>
                  <a:srgbClr val="000000"/>
                </a:solidFill>
                <a:latin typeface="Lato" panose="020F0502020204030203" pitchFamily="34" charset="0"/>
                <a:ea typeface="Lato" panose="020F0502020204030203" pitchFamily="34" charset="0"/>
                <a:cs typeface="Lato" panose="020F0502020204030203" pitchFamily="34" charset="0"/>
              </a:rPr>
              <a:t>2. King E, Kenaga H, et al.  Implementing a community outreach curriculum in a primary care residency: The creation of ICARE (Integrating Community Agencies in Residency Education) by the WSU School of Medicine’s Family Medicine Program. </a:t>
            </a:r>
            <a:r>
              <a:rPr lang="en-US" sz="1100" i="1" baseline="30000" dirty="0">
                <a:solidFill>
                  <a:srgbClr val="000000"/>
                </a:solidFill>
                <a:latin typeface="Lato" panose="020F0502020204030203" pitchFamily="34" charset="0"/>
                <a:ea typeface="Lato" panose="020F0502020204030203" pitchFamily="34" charset="0"/>
                <a:cs typeface="Lato" panose="020F0502020204030203" pitchFamily="34" charset="0"/>
              </a:rPr>
              <a:t>MI Med Educ Health Bull </a:t>
            </a:r>
            <a:r>
              <a:rPr lang="en-US" sz="1100" baseline="30000" dirty="0">
                <a:solidFill>
                  <a:srgbClr val="000000"/>
                </a:solidFill>
                <a:latin typeface="Lato" panose="020F0502020204030203" pitchFamily="34" charset="0"/>
                <a:ea typeface="Lato" panose="020F0502020204030203" pitchFamily="34" charset="0"/>
                <a:cs typeface="Lato" panose="020F0502020204030203" pitchFamily="34" charset="0"/>
              </a:rPr>
              <a:t>2026 May 11;4(1):29-34. doi.org/10.69735/001c.1617                  </a:t>
            </a:r>
            <a:r>
              <a:rPr lang="en-US" sz="1100" b="1" i="1" baseline="30000" dirty="0">
                <a:solidFill>
                  <a:srgbClr val="69A12B"/>
                </a:solidFill>
                <a:latin typeface="Lato" panose="020F0502020204030203" pitchFamily="34" charset="0"/>
                <a:ea typeface="Lato" panose="020F0502020204030203" pitchFamily="34" charset="0"/>
                <a:cs typeface="Lato" panose="020F0502020204030203" pitchFamily="34" charset="0"/>
              </a:rPr>
              <a:t> </a:t>
            </a:r>
            <a:endParaRPr lang="en-US" sz="1100" b="1" i="1" dirty="0">
              <a:solidFill>
                <a:srgbClr val="69A12B"/>
              </a:solidFill>
              <a:latin typeface="Lato" panose="020F0502020204030203" pitchFamily="34" charset="0"/>
              <a:ea typeface="Lato" panose="020F0502020204030203" pitchFamily="34" charset="0"/>
              <a:cs typeface="Lato" panose="020F0502020204030203" pitchFamily="34" charset="0"/>
            </a:endParaRPr>
          </a:p>
        </p:txBody>
      </p:sp>
      <p:sp>
        <p:nvSpPr>
          <p:cNvPr id="39" name="Text Box 13">
            <a:extLst>
              <a:ext uri="{FF2B5EF4-FFF2-40B4-BE49-F238E27FC236}">
                <a16:creationId xmlns:a16="http://schemas.microsoft.com/office/drawing/2014/main" id="{6F3D695F-293C-A84B-BF16-5F9C60A0EEAE}"/>
              </a:ext>
            </a:extLst>
          </p:cNvPr>
          <p:cNvSpPr txBox="1">
            <a:spLocks noChangeArrowheads="1"/>
          </p:cNvSpPr>
          <p:nvPr/>
        </p:nvSpPr>
        <p:spPr bwMode="auto">
          <a:xfrm>
            <a:off x="7649389" y="1388591"/>
            <a:ext cx="3084909" cy="269304"/>
          </a:xfrm>
          <a:prstGeom prst="rect">
            <a:avLst/>
          </a:prstGeom>
          <a:solidFill>
            <a:srgbClr val="92D050"/>
          </a:solidFill>
          <a:ln>
            <a:noFill/>
          </a:ln>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150" b="1" dirty="0">
                <a:solidFill>
                  <a:srgbClr val="000000"/>
                </a:solidFill>
                <a:latin typeface="Lato" panose="020F0502020204030203" pitchFamily="34" charset="0"/>
                <a:ea typeface="Lato" panose="020F0502020204030203" pitchFamily="34" charset="0"/>
                <a:cs typeface="Lato" panose="020F0502020204030203" pitchFamily="34" charset="0"/>
              </a:rPr>
              <a:t>Outcomes (Faculty)</a:t>
            </a:r>
          </a:p>
        </p:txBody>
      </p:sp>
      <p:sp>
        <p:nvSpPr>
          <p:cNvPr id="41" name="Text Box 13">
            <a:extLst>
              <a:ext uri="{FF2B5EF4-FFF2-40B4-BE49-F238E27FC236}">
                <a16:creationId xmlns:a16="http://schemas.microsoft.com/office/drawing/2014/main" id="{066E43DC-2BFA-2FFF-61EC-6A160311FFEE}"/>
              </a:ext>
            </a:extLst>
          </p:cNvPr>
          <p:cNvSpPr txBox="1">
            <a:spLocks noChangeArrowheads="1"/>
          </p:cNvSpPr>
          <p:nvPr/>
        </p:nvSpPr>
        <p:spPr bwMode="auto">
          <a:xfrm>
            <a:off x="7660635" y="3502159"/>
            <a:ext cx="3073663" cy="269304"/>
          </a:xfrm>
          <a:prstGeom prst="rect">
            <a:avLst/>
          </a:prstGeom>
          <a:solidFill>
            <a:srgbClr val="92D050"/>
          </a:solidFill>
          <a:ln>
            <a:noFill/>
          </a:ln>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150" b="1" dirty="0">
                <a:solidFill>
                  <a:srgbClr val="000000"/>
                </a:solidFill>
                <a:latin typeface="Lato" panose="020F0502020204030203" pitchFamily="34" charset="0"/>
                <a:ea typeface="Lato" panose="020F0502020204030203" pitchFamily="34" charset="0"/>
                <a:cs typeface="Lato" panose="020F0502020204030203" pitchFamily="34" charset="0"/>
              </a:rPr>
              <a:t>Barriers &amp; Strategies</a:t>
            </a:r>
          </a:p>
        </p:txBody>
      </p:sp>
      <p:sp>
        <p:nvSpPr>
          <p:cNvPr id="48" name="TextBox 47">
            <a:extLst>
              <a:ext uri="{FF2B5EF4-FFF2-40B4-BE49-F238E27FC236}">
                <a16:creationId xmlns:a16="http://schemas.microsoft.com/office/drawing/2014/main" id="{83DE5D40-15AA-86E7-35BA-6293F71252F1}"/>
              </a:ext>
            </a:extLst>
          </p:cNvPr>
          <p:cNvSpPr txBox="1"/>
          <p:nvPr/>
        </p:nvSpPr>
        <p:spPr>
          <a:xfrm>
            <a:off x="7671557" y="3757253"/>
            <a:ext cx="3062741" cy="830997"/>
          </a:xfrm>
          <a:prstGeom prst="rect">
            <a:avLst/>
          </a:prstGeom>
          <a:solidFill>
            <a:srgbClr val="F5E583"/>
          </a:solidFill>
          <a:ln>
            <a:solidFill>
              <a:schemeClr val="tx1"/>
            </a:solidFill>
          </a:ln>
        </p:spPr>
        <p:txBody>
          <a:bodyPr wrap="square" lIns="22860" tIns="11430" rIns="22860" bIns="11430" rtlCol="0" anchor="t">
            <a:spAutoFit/>
          </a:bodyPr>
          <a:lstStyle/>
          <a:p>
            <a:pPr marL="114300" indent="-114300" defTabSz="228600" eaLnBrk="0" fontAlgn="base" hangingPunct="0">
              <a:spcBef>
                <a:spcPct val="0"/>
              </a:spcBef>
              <a:spcAft>
                <a:spcPct val="0"/>
              </a:spcAft>
              <a:buFont typeface="Arial" panose="020B0604020202020204" pitchFamily="34" charset="0"/>
              <a:buChar char="•"/>
            </a:pPr>
            <a:r>
              <a:rPr lang="en-US" sz="875" dirty="0">
                <a:solidFill>
                  <a:srgbClr val="000000"/>
                </a:solidFill>
                <a:latin typeface="Lato" panose="020F0502020204030203" pitchFamily="34" charset="0"/>
                <a:ea typeface="Lato" panose="020F0502020204030203" pitchFamily="34" charset="0"/>
                <a:cs typeface="Lato" panose="020F0502020204030203" pitchFamily="34" charset="0"/>
              </a:rPr>
              <a:t>Maintaining resident interest in writing</a:t>
            </a:r>
          </a:p>
          <a:p>
            <a:pPr marL="114300" indent="-114300" defTabSz="228600" eaLnBrk="0" fontAlgn="base" hangingPunct="0">
              <a:spcBef>
                <a:spcPct val="0"/>
              </a:spcBef>
              <a:spcAft>
                <a:spcPct val="0"/>
              </a:spcAft>
              <a:buFont typeface="Arial" panose="020B0604020202020204" pitchFamily="34" charset="0"/>
              <a:buChar char="•"/>
            </a:pPr>
            <a:r>
              <a:rPr lang="en-US" sz="875" dirty="0">
                <a:solidFill>
                  <a:srgbClr val="000000"/>
                </a:solidFill>
                <a:latin typeface="Lato" panose="020F0502020204030203" pitchFamily="34" charset="0"/>
                <a:ea typeface="Lato" panose="020F0502020204030203" pitchFamily="34" charset="0"/>
                <a:cs typeface="Lato" panose="020F0502020204030203" pitchFamily="34" charset="0"/>
              </a:rPr>
              <a:t>Keeping focus on writing reflections rather than venting </a:t>
            </a:r>
          </a:p>
          <a:p>
            <a:pPr marL="114300" indent="-114300" defTabSz="228600" eaLnBrk="0" fontAlgn="base" hangingPunct="0">
              <a:spcBef>
                <a:spcPct val="0"/>
              </a:spcBef>
              <a:spcAft>
                <a:spcPct val="0"/>
              </a:spcAft>
              <a:buFont typeface="Arial" panose="020B0604020202020204" pitchFamily="34" charset="0"/>
              <a:buChar char="•"/>
            </a:pPr>
            <a:r>
              <a:rPr lang="en-US" sz="875" dirty="0">
                <a:solidFill>
                  <a:srgbClr val="000000"/>
                </a:solidFill>
                <a:latin typeface="Lato" panose="020F0502020204030203" pitchFamily="34" charset="0"/>
                <a:ea typeface="Lato" panose="020F0502020204030203" pitchFamily="34" charset="0"/>
                <a:cs typeface="Lato" panose="020F0502020204030203" pitchFamily="34" charset="0"/>
              </a:rPr>
              <a:t>Addressing faculty time limitations</a:t>
            </a:r>
          </a:p>
          <a:p>
            <a:pPr marL="114300" indent="-114300" defTabSz="228600" eaLnBrk="0" fontAlgn="base" hangingPunct="0">
              <a:spcBef>
                <a:spcPct val="0"/>
              </a:spcBef>
              <a:spcAft>
                <a:spcPct val="0"/>
              </a:spcAft>
              <a:buFont typeface="Arial" panose="020B0604020202020204" pitchFamily="34" charset="0"/>
              <a:buChar char="•"/>
            </a:pPr>
            <a:r>
              <a:rPr lang="en-US" sz="875" dirty="0">
                <a:solidFill>
                  <a:srgbClr val="000000"/>
                </a:solidFill>
                <a:latin typeface="Lato" panose="020F0502020204030203" pitchFamily="34" charset="0"/>
                <a:ea typeface="Lato" panose="020F0502020204030203" pitchFamily="34" charset="0"/>
                <a:cs typeface="Lato" panose="020F0502020204030203" pitchFamily="34" charset="0"/>
              </a:rPr>
              <a:t>Securing funding for training (e.g., CME courses, Sim Lab)</a:t>
            </a:r>
          </a:p>
          <a:p>
            <a:pPr marL="114300" indent="-114300" defTabSz="228600" eaLnBrk="0" fontAlgn="base" hangingPunct="0">
              <a:spcBef>
                <a:spcPct val="0"/>
              </a:spcBef>
              <a:spcAft>
                <a:spcPct val="0"/>
              </a:spcAft>
              <a:buFont typeface="Arial" panose="020B0604020202020204" pitchFamily="34" charset="0"/>
              <a:buChar char="•"/>
            </a:pPr>
            <a:r>
              <a:rPr lang="en-US" sz="875" dirty="0">
                <a:solidFill>
                  <a:srgbClr val="000000"/>
                </a:solidFill>
                <a:latin typeface="Lato" panose="020F0502020204030203" pitchFamily="34" charset="0"/>
                <a:ea typeface="Lato" panose="020F0502020204030203" pitchFamily="34" charset="0"/>
                <a:cs typeface="Lato" panose="020F0502020204030203" pitchFamily="34" charset="0"/>
              </a:rPr>
              <a:t>Combating inertia in faculty professional development trajectory</a:t>
            </a:r>
          </a:p>
        </p:txBody>
      </p:sp>
      <p:sp>
        <p:nvSpPr>
          <p:cNvPr id="8" name="TextBox 7">
            <a:extLst>
              <a:ext uri="{FF2B5EF4-FFF2-40B4-BE49-F238E27FC236}">
                <a16:creationId xmlns:a16="http://schemas.microsoft.com/office/drawing/2014/main" id="{3AD12A52-C862-F344-CAD7-7B02A179CA57}"/>
              </a:ext>
            </a:extLst>
          </p:cNvPr>
          <p:cNvSpPr txBox="1"/>
          <p:nvPr/>
        </p:nvSpPr>
        <p:spPr>
          <a:xfrm>
            <a:off x="4530604" y="5123284"/>
            <a:ext cx="2982639" cy="865622"/>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a:ln>
            <a:solidFill>
              <a:schemeClr val="tx1"/>
            </a:solidFill>
          </a:ln>
        </p:spPr>
        <p:txBody>
          <a:bodyPr rot="0" spcFirstLastPara="0" vertOverflow="overflow" horzOverflow="overflow" vert="horz" wrap="square" lIns="22860" tIns="11430" rIns="22860" bIns="11430" numCol="1" spcCol="0" rtlCol="0" fromWordArt="0" anchor="t" anchorCtr="0" forceAA="0" compatLnSpc="1">
            <a:prstTxWarp prst="textNoShape">
              <a:avLst/>
            </a:prstTxWarp>
            <a:spAutoFit/>
          </a:bodyPr>
          <a:lstStyle/>
          <a:p>
            <a:pPr defTabSz="228600" eaLnBrk="0" fontAlgn="base" hangingPunct="0">
              <a:spcBef>
                <a:spcPct val="0"/>
              </a:spcBef>
              <a:spcAft>
                <a:spcPct val="0"/>
              </a:spcAft>
            </a:pPr>
            <a:endParaRPr lang="en-US" sz="800" i="1" dirty="0">
              <a:solidFill>
                <a:srgbClr val="000000"/>
              </a:solidFill>
              <a:latin typeface="Arial"/>
              <a:ea typeface="Arial"/>
              <a:cs typeface="Arial"/>
            </a:endParaRPr>
          </a:p>
          <a:p>
            <a:pPr algn="just" defTabSz="228600" eaLnBrk="0" fontAlgn="base" hangingPunct="0">
              <a:spcBef>
                <a:spcPct val="0"/>
              </a:spcBef>
              <a:spcAft>
                <a:spcPct val="0"/>
              </a:spcAft>
            </a:pPr>
            <a:r>
              <a:rPr lang="en-US" sz="775" i="1" dirty="0">
                <a:solidFill>
                  <a:srgbClr val="000000"/>
                </a:solidFill>
                <a:latin typeface="Arial"/>
                <a:ea typeface="Arial"/>
                <a:cs typeface="Arial"/>
              </a:rPr>
              <a:t>During the past month, I feel as though I have seen a lot more complex patients in the clinic, leading to a lot more work outside of the usual office hours...This started to lead to it being difficult to turn off of “work mode” and...led to worries about balancing work and life when I am out in practice.</a:t>
            </a:r>
          </a:p>
          <a:p>
            <a:pPr defTabSz="228600" eaLnBrk="0" fontAlgn="base" hangingPunct="0">
              <a:spcBef>
                <a:spcPct val="0"/>
              </a:spcBef>
              <a:spcAft>
                <a:spcPct val="0"/>
              </a:spcAft>
            </a:pPr>
            <a:endParaRPr lang="en-US" sz="800" i="1" dirty="0">
              <a:solidFill>
                <a:srgbClr val="000000"/>
              </a:solidFill>
              <a:latin typeface="Times" panose="02020603050405020304" pitchFamily="18" charset="0"/>
              <a:cs typeface="Times"/>
            </a:endParaRPr>
          </a:p>
        </p:txBody>
      </p:sp>
      <p:sp>
        <p:nvSpPr>
          <p:cNvPr id="10" name="TextBox 9">
            <a:extLst>
              <a:ext uri="{FF2B5EF4-FFF2-40B4-BE49-F238E27FC236}">
                <a16:creationId xmlns:a16="http://schemas.microsoft.com/office/drawing/2014/main" id="{C5C5C285-BC3B-C2CF-57D7-A030BD4CA77A}"/>
              </a:ext>
            </a:extLst>
          </p:cNvPr>
          <p:cNvSpPr txBox="1"/>
          <p:nvPr/>
        </p:nvSpPr>
        <p:spPr>
          <a:xfrm>
            <a:off x="4533084" y="5897239"/>
            <a:ext cx="2977178" cy="738664"/>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100000" b="100000"/>
            </a:path>
            <a:tileRect t="-100000" r="-100000"/>
          </a:gradFill>
          <a:ln>
            <a:solidFill>
              <a:schemeClr val="tx1"/>
            </a:solidFill>
          </a:ln>
        </p:spPr>
        <p:txBody>
          <a:bodyPr rot="0" spcFirstLastPara="0" vertOverflow="overflow" horzOverflow="overflow" vert="horz" wrap="square" lIns="22860" tIns="11430" rIns="22860" bIns="11430" numCol="1" spcCol="0" rtlCol="0" fromWordArt="0" anchor="t" anchorCtr="0" forceAA="0" compatLnSpc="1">
            <a:prstTxWarp prst="textNoShape">
              <a:avLst/>
            </a:prstTxWarp>
            <a:spAutoFit/>
          </a:bodyPr>
          <a:lstStyle/>
          <a:p>
            <a:pPr algn="just" defTabSz="228600" eaLnBrk="0" fontAlgn="base" hangingPunct="0">
              <a:spcBef>
                <a:spcPct val="0"/>
              </a:spcBef>
              <a:spcAft>
                <a:spcPct val="0"/>
              </a:spcAft>
            </a:pPr>
            <a:r>
              <a:rPr lang="en-US" sz="775" i="1" dirty="0">
                <a:solidFill>
                  <a:srgbClr val="000000"/>
                </a:solidFill>
                <a:latin typeface="Arial"/>
                <a:ea typeface="Arial"/>
                <a:cs typeface="Arial"/>
              </a:rPr>
              <a:t>As a new resident, imposter syndrome can still linger — the shift from student to physician is a significant one. For so long, you’re in a learning role, watching others lead care. Then suddenly, you’re the one making decisions...I felt that doubt begin to lift. A few patients expressed heartfelt gratitude — not just for their medical care, but for the time I took to listen, explain, and offer reassurance.</a:t>
            </a:r>
            <a:endParaRPr lang="en-US" sz="775" dirty="0">
              <a:solidFill>
                <a:srgbClr val="000000"/>
              </a:solidFill>
              <a:latin typeface="Times" panose="02020603050405020304" pitchFamily="18" charset="0"/>
              <a:cs typeface="Times"/>
            </a:endParaRPr>
          </a:p>
        </p:txBody>
      </p:sp>
      <p:sp>
        <p:nvSpPr>
          <p:cNvPr id="12" name="TextBox 11">
            <a:extLst>
              <a:ext uri="{FF2B5EF4-FFF2-40B4-BE49-F238E27FC236}">
                <a16:creationId xmlns:a16="http://schemas.microsoft.com/office/drawing/2014/main" id="{B55B381D-7860-AF30-8EC0-2DEF6AC309BD}"/>
              </a:ext>
            </a:extLst>
          </p:cNvPr>
          <p:cNvSpPr txBox="1"/>
          <p:nvPr/>
        </p:nvSpPr>
        <p:spPr>
          <a:xfrm>
            <a:off x="4530604" y="4430520"/>
            <a:ext cx="2982137" cy="738664"/>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a:solidFill>
              <a:schemeClr val="tx1"/>
            </a:solidFill>
          </a:ln>
        </p:spPr>
        <p:txBody>
          <a:bodyPr rot="0" spcFirstLastPara="0" vertOverflow="overflow" horzOverflow="overflow" vert="horz" wrap="square" lIns="22860" tIns="11430" rIns="22860" bIns="11430" numCol="1" spcCol="0" rtlCol="0" fromWordArt="0" anchor="t" anchorCtr="0" forceAA="0" compatLnSpc="1">
            <a:prstTxWarp prst="textNoShape">
              <a:avLst/>
            </a:prstTxWarp>
            <a:spAutoFit/>
          </a:bodyPr>
          <a:lstStyle/>
          <a:p>
            <a:pPr algn="just" defTabSz="228600" eaLnBrk="0" fontAlgn="base" hangingPunct="0">
              <a:spcBef>
                <a:spcPct val="0"/>
              </a:spcBef>
              <a:spcAft>
                <a:spcPct val="0"/>
              </a:spcAft>
            </a:pPr>
            <a:r>
              <a:rPr lang="en-US" sz="775" i="1" dirty="0">
                <a:solidFill>
                  <a:srgbClr val="000000"/>
                </a:solidFill>
                <a:latin typeface="Arial"/>
                <a:ea typeface="Arial"/>
                <a:cs typeface="Arial"/>
              </a:rPr>
              <a:t>What made me feel like a doctor this week was helping a patient obtain a hospital bed for her home...This experience made me feel like a doctor because it reflected the broader purpose of the profession: seeing patients as whole people and not just as a collection of medical problems. The hospital bed wasn’t just equipment; it was a way of supporting her health.</a:t>
            </a:r>
            <a:endParaRPr lang="en-US" sz="775" i="1" dirty="0">
              <a:solidFill>
                <a:srgbClr val="000000"/>
              </a:solidFill>
              <a:latin typeface="Times" panose="02020603050405020304" pitchFamily="18" charset="0"/>
              <a:cs typeface="Times"/>
            </a:endParaRPr>
          </a:p>
        </p:txBody>
      </p:sp>
      <p:sp>
        <p:nvSpPr>
          <p:cNvPr id="17" name="TextBox 16">
            <a:extLst>
              <a:ext uri="{FF2B5EF4-FFF2-40B4-BE49-F238E27FC236}">
                <a16:creationId xmlns:a16="http://schemas.microsoft.com/office/drawing/2014/main" id="{8D3FE5BB-4280-8D1E-F56C-71F1F890CF84}"/>
              </a:ext>
            </a:extLst>
          </p:cNvPr>
          <p:cNvSpPr txBox="1"/>
          <p:nvPr/>
        </p:nvSpPr>
        <p:spPr>
          <a:xfrm>
            <a:off x="1328953" y="6602447"/>
            <a:ext cx="2542593" cy="389850"/>
          </a:xfrm>
          <a:prstGeom prst="rect">
            <a:avLst/>
          </a:prstGeom>
          <a:noFill/>
        </p:spPr>
        <p:txBody>
          <a:bodyPr wrap="square">
            <a:spAutoFit/>
          </a:bodyPr>
          <a:lstStyle/>
          <a:p>
            <a:pPr defTabSz="228600" eaLnBrk="0" fontAlgn="base" hangingPunct="0">
              <a:spcBef>
                <a:spcPct val="0"/>
              </a:spcBef>
              <a:spcAft>
                <a:spcPct val="0"/>
              </a:spcAft>
            </a:pPr>
            <a:endParaRPr lang="en-US" sz="1100" b="1" i="1" baseline="30000" dirty="0">
              <a:solidFill>
                <a:srgbClr val="69A12B"/>
              </a:solidFill>
              <a:latin typeface="Lato" panose="020F0502020204030203" pitchFamily="34" charset="0"/>
              <a:ea typeface="Lato" panose="020F0502020204030203" pitchFamily="34" charset="0"/>
              <a:cs typeface="Lato" panose="020F0502020204030203" pitchFamily="34" charset="0"/>
            </a:endParaRPr>
          </a:p>
          <a:p>
            <a:pPr defTabSz="228600" eaLnBrk="0" fontAlgn="base" hangingPunct="0">
              <a:spcBef>
                <a:spcPct val="0"/>
              </a:spcBef>
              <a:spcAft>
                <a:spcPct val="0"/>
              </a:spcAft>
            </a:pPr>
            <a:r>
              <a:rPr lang="en-US" sz="1200" b="1" i="1" baseline="30000" dirty="0">
                <a:solidFill>
                  <a:srgbClr val="000000"/>
                </a:solidFill>
                <a:latin typeface="Lato" panose="020F0502020204030203" pitchFamily="34" charset="0"/>
                <a:ea typeface="Lato" panose="020F0502020204030203" pitchFamily="34" charset="0"/>
                <a:cs typeface="Lato" panose="020F0502020204030203" pitchFamily="34" charset="0"/>
              </a:rPr>
              <a:t>AIAMC NI X Meeting 3 - 10/9/2026</a:t>
            </a:r>
            <a:endParaRPr lang="en-US" sz="1200" dirty="0">
              <a:solidFill>
                <a:srgbClr val="000000"/>
              </a:solidFill>
              <a:latin typeface="Times" panose="02020603050405020304" pitchFamily="18" charset="0"/>
            </a:endParaRPr>
          </a:p>
        </p:txBody>
      </p:sp>
      <p:pic>
        <p:nvPicPr>
          <p:cNvPr id="19" name="Google Shape;118;p1" descr="A person and person sitting at a table&#10;&#10;AI-generated content may be incorrect.">
            <a:extLst>
              <a:ext uri="{FF2B5EF4-FFF2-40B4-BE49-F238E27FC236}">
                <a16:creationId xmlns:a16="http://schemas.microsoft.com/office/drawing/2014/main" id="{A62F68A4-C468-9EAC-44C2-0CB74892F9CA}"/>
              </a:ext>
            </a:extLst>
          </p:cNvPr>
          <p:cNvPicPr/>
          <p:nvPr/>
        </p:nvPicPr>
        <p:blipFill rotWithShape="1">
          <a:blip r:embed="rId8">
            <a:alphaModFix/>
          </a:blip>
          <a:srcRect t="3932" b="24053"/>
          <a:stretch/>
        </p:blipFill>
        <p:spPr>
          <a:xfrm>
            <a:off x="4542131" y="3295433"/>
            <a:ext cx="1411058" cy="7740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4" name="Google Shape;115;p1" descr="A group of people posing for a photo&#10;&#10;AI-generated content may be incorrect.">
            <a:extLst>
              <a:ext uri="{FF2B5EF4-FFF2-40B4-BE49-F238E27FC236}">
                <a16:creationId xmlns:a16="http://schemas.microsoft.com/office/drawing/2014/main" id="{2A0DF065-25FA-977D-F780-F38B6368D956}"/>
              </a:ext>
            </a:extLst>
          </p:cNvPr>
          <p:cNvPicPr/>
          <p:nvPr/>
        </p:nvPicPr>
        <p:blipFill rotWithShape="1">
          <a:blip r:embed="rId9">
            <a:alphaModFix/>
          </a:blip>
          <a:srcRect t="14172" b="21435"/>
          <a:stretch/>
        </p:blipFill>
        <p:spPr>
          <a:xfrm>
            <a:off x="6033059" y="3308167"/>
            <a:ext cx="1424737" cy="7613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4842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83195"/>
            <a:ext cx="10460736" cy="4684996"/>
          </a:xfrm>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3200" dirty="0">
                <a:solidFill>
                  <a:srgbClr val="92D050"/>
                </a:solidFill>
              </a:rPr>
              <a:t>OhioHealth </a:t>
            </a:r>
            <a:br>
              <a:rPr lang="en-US" sz="3200" dirty="0">
                <a:solidFill>
                  <a:srgbClr val="92D050"/>
                </a:solidFill>
              </a:rPr>
            </a:br>
            <a:r>
              <a:rPr lang="en-US" sz="3200" dirty="0">
                <a:solidFill>
                  <a:srgbClr val="92D050"/>
                </a:solidFill>
              </a:rPr>
              <a:t>(Community Care)</a:t>
            </a:r>
            <a:br>
              <a:rPr lang="en-US" sz="3200" dirty="0"/>
            </a:br>
            <a:br>
              <a:rPr lang="en-US" sz="3200" dirty="0">
                <a:solidFill>
                  <a:schemeClr val="accent6"/>
                </a:solidFill>
              </a:rPr>
            </a:br>
            <a:endParaRPr lang="en-US" sz="3200" dirty="0">
              <a:solidFill>
                <a:schemeClr val="accent6"/>
              </a:solidFill>
            </a:endParaRPr>
          </a:p>
        </p:txBody>
      </p:sp>
    </p:spTree>
    <p:extLst>
      <p:ext uri="{BB962C8B-B14F-4D97-AF65-F5344CB8AC3E}">
        <p14:creationId xmlns:p14="http://schemas.microsoft.com/office/powerpoint/2010/main" val="1159459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3F9FB4EA-B440-B2D8-298A-EB60BFB8E575}"/>
              </a:ext>
            </a:extLst>
          </p:cNvPr>
          <p:cNvPicPr>
            <a:picLocks noChangeAspect="1"/>
          </p:cNvPicPr>
          <p:nvPr/>
        </p:nvPicPr>
        <p:blipFill>
          <a:blip r:embed="rId3"/>
          <a:stretch>
            <a:fillRect/>
          </a:stretch>
        </p:blipFill>
        <p:spPr>
          <a:xfrm>
            <a:off x="9682038" y="6128753"/>
            <a:ext cx="992210" cy="315495"/>
          </a:xfrm>
          <a:prstGeom prst="rect">
            <a:avLst/>
          </a:prstGeom>
        </p:spPr>
      </p:pic>
      <p:sp>
        <p:nvSpPr>
          <p:cNvPr id="5" name="Text Box 13">
            <a:extLst>
              <a:ext uri="{FF2B5EF4-FFF2-40B4-BE49-F238E27FC236}">
                <a16:creationId xmlns:a16="http://schemas.microsoft.com/office/drawing/2014/main" id="{99F11805-8D3B-3EF9-BA43-383F9CCE4622}"/>
              </a:ext>
            </a:extLst>
          </p:cNvPr>
          <p:cNvSpPr txBox="1">
            <a:spLocks noChangeArrowheads="1"/>
          </p:cNvSpPr>
          <p:nvPr/>
        </p:nvSpPr>
        <p:spPr bwMode="auto">
          <a:xfrm>
            <a:off x="1673055" y="1047050"/>
            <a:ext cx="9028770" cy="400110"/>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000" b="1">
                <a:solidFill>
                  <a:prstClr val="white"/>
                </a:solidFill>
                <a:latin typeface="Calibri" panose="020F0502020204030204" pitchFamily="34" charset="0"/>
              </a:rPr>
              <a:t>Introduction: Background &amp; Context</a:t>
            </a:r>
          </a:p>
        </p:txBody>
      </p:sp>
      <p:sp>
        <p:nvSpPr>
          <p:cNvPr id="11" name="Rectangle 4">
            <a:extLst>
              <a:ext uri="{FF2B5EF4-FFF2-40B4-BE49-F238E27FC236}">
                <a16:creationId xmlns:a16="http://schemas.microsoft.com/office/drawing/2014/main" id="{28A96D72-6615-FB88-8679-47CD11F864D9}"/>
              </a:ext>
            </a:extLst>
          </p:cNvPr>
          <p:cNvSpPr>
            <a:spLocks noGrp="1" noChangeArrowheads="1"/>
          </p:cNvSpPr>
          <p:nvPr>
            <p:ph type="dt" sz="quarter" idx="10"/>
          </p:nvPr>
        </p:nvSpPr>
        <p:spPr>
          <a:xfrm>
            <a:off x="7762989" y="6323002"/>
            <a:ext cx="2937669" cy="24249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50">
                <a:solidFill>
                  <a:schemeClr val="tx1"/>
                </a:solidFill>
                <a:latin typeface="Times" panose="02020603050405020304" pitchFamily="18" charset="0"/>
              </a:defRPr>
            </a:lvl1pPr>
            <a:lvl2pPr marL="185738" indent="-71438">
              <a:defRPr sz="2050">
                <a:solidFill>
                  <a:schemeClr val="tx1"/>
                </a:solidFill>
                <a:latin typeface="Times" panose="02020603050405020304" pitchFamily="18" charset="0"/>
              </a:defRPr>
            </a:lvl2pPr>
            <a:lvl3pPr marL="285750" indent="-57150">
              <a:defRPr sz="2050">
                <a:solidFill>
                  <a:schemeClr val="tx1"/>
                </a:solidFill>
                <a:latin typeface="Times" panose="02020603050405020304" pitchFamily="18" charset="0"/>
              </a:defRPr>
            </a:lvl3pPr>
            <a:lvl4pPr marL="400050" indent="-57150">
              <a:defRPr sz="2050">
                <a:solidFill>
                  <a:schemeClr val="tx1"/>
                </a:solidFill>
                <a:latin typeface="Times" panose="02020603050405020304" pitchFamily="18" charset="0"/>
              </a:defRPr>
            </a:lvl4pPr>
            <a:lvl5pPr marL="514350" indent="-57150">
              <a:defRPr sz="2050">
                <a:solidFill>
                  <a:schemeClr val="tx1"/>
                </a:solidFill>
                <a:latin typeface="Times" panose="02020603050405020304" pitchFamily="18" charset="0"/>
              </a:defRPr>
            </a:lvl5pPr>
            <a:lvl6pPr marL="628650" indent="-57150" eaLnBrk="0" fontAlgn="base" hangingPunct="0">
              <a:spcBef>
                <a:spcPct val="0"/>
              </a:spcBef>
              <a:spcAft>
                <a:spcPct val="0"/>
              </a:spcAft>
              <a:defRPr sz="2050">
                <a:solidFill>
                  <a:schemeClr val="tx1"/>
                </a:solidFill>
                <a:latin typeface="Times" panose="02020603050405020304" pitchFamily="18" charset="0"/>
              </a:defRPr>
            </a:lvl6pPr>
            <a:lvl7pPr marL="742950" indent="-57150" eaLnBrk="0" fontAlgn="base" hangingPunct="0">
              <a:spcBef>
                <a:spcPct val="0"/>
              </a:spcBef>
              <a:spcAft>
                <a:spcPct val="0"/>
              </a:spcAft>
              <a:defRPr sz="2050">
                <a:solidFill>
                  <a:schemeClr val="tx1"/>
                </a:solidFill>
                <a:latin typeface="Times" panose="02020603050405020304" pitchFamily="18" charset="0"/>
              </a:defRPr>
            </a:lvl7pPr>
            <a:lvl8pPr marL="857250" indent="-57150" eaLnBrk="0" fontAlgn="base" hangingPunct="0">
              <a:spcBef>
                <a:spcPct val="0"/>
              </a:spcBef>
              <a:spcAft>
                <a:spcPct val="0"/>
              </a:spcAft>
              <a:defRPr sz="2050">
                <a:solidFill>
                  <a:schemeClr val="tx1"/>
                </a:solidFill>
                <a:latin typeface="Times" panose="02020603050405020304" pitchFamily="18" charset="0"/>
              </a:defRPr>
            </a:lvl8pPr>
            <a:lvl9pPr marL="971550" indent="-57150" eaLnBrk="0" fontAlgn="base" hangingPunct="0">
              <a:spcBef>
                <a:spcPct val="0"/>
              </a:spcBef>
              <a:spcAft>
                <a:spcPct val="0"/>
              </a:spcAft>
              <a:defRPr sz="2050">
                <a:solidFill>
                  <a:schemeClr val="tx1"/>
                </a:solidFill>
                <a:latin typeface="Times" panose="02020603050405020304" pitchFamily="18" charset="0"/>
              </a:defRPr>
            </a:lvl9pPr>
          </a:lstStyle>
          <a:p>
            <a:pPr defTabSz="228600" eaLnBrk="0" fontAlgn="base" hangingPunct="0">
              <a:spcBef>
                <a:spcPct val="0"/>
              </a:spcBef>
              <a:spcAft>
                <a:spcPct val="0"/>
              </a:spcAft>
            </a:pPr>
            <a:r>
              <a:rPr lang="en-US" altLang="en-US" sz="900">
                <a:solidFill>
                  <a:prstClr val="black"/>
                </a:solidFill>
                <a:latin typeface="Calibri" panose="020F0502020204030204" pitchFamily="34" charset="0"/>
              </a:rPr>
              <a:t>NI X Meeting Three October 9, 2026</a:t>
            </a:r>
          </a:p>
        </p:txBody>
      </p:sp>
      <p:pic>
        <p:nvPicPr>
          <p:cNvPr id="15" name="Picture 6" descr="The image features the logo of the AiAMC, which stands for the Alliance of Independent Academic Medical Centers.&#10;&#10;AI-generated content may be incorrect.">
            <a:extLst>
              <a:ext uri="{FF2B5EF4-FFF2-40B4-BE49-F238E27FC236}">
                <a16:creationId xmlns:a16="http://schemas.microsoft.com/office/drawing/2014/main" id="{74C84AB8-2E2F-A872-FB9B-F36E999432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18945" y="244003"/>
            <a:ext cx="1318816" cy="40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Box 1283">
            <a:extLst>
              <a:ext uri="{FF2B5EF4-FFF2-40B4-BE49-F238E27FC236}">
                <a16:creationId xmlns:a16="http://schemas.microsoft.com/office/drawing/2014/main" id="{58FAF043-DD48-479F-D8D5-7487452C4246}"/>
              </a:ext>
            </a:extLst>
          </p:cNvPr>
          <p:cNvSpPr txBox="1">
            <a:spLocks noChangeArrowheads="1"/>
          </p:cNvSpPr>
          <p:nvPr/>
        </p:nvSpPr>
        <p:spPr bwMode="auto">
          <a:xfrm>
            <a:off x="1691691" y="1416204"/>
            <a:ext cx="8997172" cy="1971309"/>
          </a:xfrm>
          <a:prstGeom prst="rect">
            <a:avLst/>
          </a:prstGeom>
          <a:solidFill>
            <a:schemeClr val="bg1"/>
          </a:solidFill>
          <a:ln w="9525">
            <a:solidFill>
              <a:schemeClr val="tx1"/>
            </a:solidFill>
            <a:miter lim="800000"/>
            <a:headEnd/>
            <a:tailEnd/>
          </a:ln>
        </p:spPr>
        <p:txBody>
          <a:bodyPr wrap="square" lIns="22860" tIns="11430" rIns="22860" bIns="11430" anchor="t">
            <a:spAutoFit/>
          </a:bodyPr>
          <a:lstStyle>
            <a:defPPr>
              <a:defRPr lang="en-US"/>
            </a:defPPr>
            <a:lvl1pPr marL="457200" algn="l" defTabSz="3762375" rtl="0" eaLnBrk="0" fontAlgn="base" hangingPunct="0">
              <a:spcBef>
                <a:spcPct val="20000"/>
              </a:spcBef>
              <a:spcAft>
                <a:spcPct val="0"/>
              </a:spcAft>
              <a:buChar char="•"/>
              <a:defRPr sz="13200" kern="1200">
                <a:solidFill>
                  <a:schemeClr val="tx1"/>
                </a:solidFill>
                <a:latin typeface="Georgia" panose="02040502050405020303" pitchFamily="18" charset="0"/>
                <a:ea typeface="+mn-ea"/>
                <a:cs typeface="+mn-cs"/>
              </a:defRPr>
            </a:lvl1pPr>
            <a:lvl2pPr marL="742950" indent="-285750" algn="l" defTabSz="3762375" rtl="0" eaLnBrk="0" fontAlgn="base" hangingPunct="0">
              <a:spcBef>
                <a:spcPct val="20000"/>
              </a:spcBef>
              <a:spcAft>
                <a:spcPct val="0"/>
              </a:spcAft>
              <a:buChar char="–"/>
              <a:defRPr sz="11500" kern="1200">
                <a:solidFill>
                  <a:schemeClr val="tx1"/>
                </a:solidFill>
                <a:latin typeface="Georgia" panose="02040502050405020303" pitchFamily="18" charset="0"/>
                <a:ea typeface="+mn-ea"/>
                <a:cs typeface="+mn-cs"/>
              </a:defRPr>
            </a:lvl2pPr>
            <a:lvl3pPr marL="1143000" indent="-228600" algn="l" defTabSz="3762375" rtl="0" eaLnBrk="0" fontAlgn="base" hangingPunct="0">
              <a:spcBef>
                <a:spcPct val="20000"/>
              </a:spcBef>
              <a:spcAft>
                <a:spcPct val="0"/>
              </a:spcAft>
              <a:buChar char="•"/>
              <a:defRPr sz="9900" kern="1200">
                <a:solidFill>
                  <a:schemeClr val="tx1"/>
                </a:solidFill>
                <a:latin typeface="Georgia" panose="02040502050405020303" pitchFamily="18" charset="0"/>
                <a:ea typeface="+mn-ea"/>
                <a:cs typeface="+mn-cs"/>
              </a:defRPr>
            </a:lvl3pPr>
            <a:lvl4pPr marL="1600200" indent="-228600" algn="l" defTabSz="3762375" rtl="0" eaLnBrk="0" fontAlgn="base" hangingPunct="0">
              <a:spcBef>
                <a:spcPct val="20000"/>
              </a:spcBef>
              <a:spcAft>
                <a:spcPct val="0"/>
              </a:spcAft>
              <a:buChar char="–"/>
              <a:defRPr sz="8200" kern="1200">
                <a:solidFill>
                  <a:schemeClr val="tx1"/>
                </a:solidFill>
                <a:latin typeface="Georgia" panose="02040502050405020303" pitchFamily="18" charset="0"/>
                <a:ea typeface="+mn-ea"/>
                <a:cs typeface="+mn-cs"/>
              </a:defRPr>
            </a:lvl4pPr>
            <a:lvl5pPr marL="2057400" indent="-228600" algn="l" defTabSz="3762375" rtl="0" eaLnBrk="0" fontAlgn="base" hangingPunct="0">
              <a:spcBef>
                <a:spcPct val="20000"/>
              </a:spcBef>
              <a:spcAft>
                <a:spcPct val="0"/>
              </a:spcAft>
              <a:buChar char="»"/>
              <a:defRPr sz="8200" kern="1200">
                <a:solidFill>
                  <a:schemeClr val="tx1"/>
                </a:solidFill>
                <a:latin typeface="Georgia" panose="02040502050405020303" pitchFamily="18" charset="0"/>
                <a:ea typeface="+mn-ea"/>
                <a:cs typeface="+mn-cs"/>
              </a:defRPr>
            </a:lvl5pPr>
            <a:lvl6pPr marL="2514600" indent="-228600" algn="l" defTabSz="3762375" rtl="0" eaLnBrk="0" fontAlgn="base" latinLnBrk="0" hangingPunct="0">
              <a:spcBef>
                <a:spcPct val="20000"/>
              </a:spcBef>
              <a:spcAft>
                <a:spcPct val="0"/>
              </a:spcAft>
              <a:buChar char="»"/>
              <a:defRPr sz="8200" kern="1200">
                <a:solidFill>
                  <a:schemeClr val="tx1"/>
                </a:solidFill>
                <a:latin typeface="Georgia" panose="02040502050405020303" pitchFamily="18" charset="0"/>
                <a:ea typeface="+mn-ea"/>
                <a:cs typeface="+mn-cs"/>
              </a:defRPr>
            </a:lvl6pPr>
            <a:lvl7pPr marL="2971800" indent="-228600" algn="l" defTabSz="3762375" rtl="0" eaLnBrk="0" fontAlgn="base" latinLnBrk="0" hangingPunct="0">
              <a:spcBef>
                <a:spcPct val="20000"/>
              </a:spcBef>
              <a:spcAft>
                <a:spcPct val="0"/>
              </a:spcAft>
              <a:buChar char="»"/>
              <a:defRPr sz="8200" kern="1200">
                <a:solidFill>
                  <a:schemeClr val="tx1"/>
                </a:solidFill>
                <a:latin typeface="Georgia" panose="02040502050405020303" pitchFamily="18" charset="0"/>
                <a:ea typeface="+mn-ea"/>
                <a:cs typeface="+mn-cs"/>
              </a:defRPr>
            </a:lvl7pPr>
            <a:lvl8pPr marL="3429000" indent="-228600" algn="l" defTabSz="3762375" rtl="0" eaLnBrk="0" fontAlgn="base" latinLnBrk="0" hangingPunct="0">
              <a:spcBef>
                <a:spcPct val="20000"/>
              </a:spcBef>
              <a:spcAft>
                <a:spcPct val="0"/>
              </a:spcAft>
              <a:buChar char="»"/>
              <a:defRPr sz="8200" kern="1200">
                <a:solidFill>
                  <a:schemeClr val="tx1"/>
                </a:solidFill>
                <a:latin typeface="Georgia" panose="02040502050405020303" pitchFamily="18" charset="0"/>
                <a:ea typeface="+mn-ea"/>
                <a:cs typeface="+mn-cs"/>
              </a:defRPr>
            </a:lvl8pPr>
            <a:lvl9pPr marL="3886200" indent="-228600" algn="l" defTabSz="3762375" rtl="0" eaLnBrk="0" fontAlgn="base" latinLnBrk="0" hangingPunct="0">
              <a:spcBef>
                <a:spcPct val="20000"/>
              </a:spcBef>
              <a:spcAft>
                <a:spcPct val="0"/>
              </a:spcAft>
              <a:buChar char="»"/>
              <a:defRPr sz="8200" kern="1200">
                <a:solidFill>
                  <a:schemeClr val="tx1"/>
                </a:solidFill>
                <a:latin typeface="Georgia" panose="02040502050405020303" pitchFamily="18" charset="0"/>
                <a:ea typeface="+mn-ea"/>
                <a:cs typeface="+mn-cs"/>
              </a:defRPr>
            </a:lvl9pPr>
          </a:lstStyle>
          <a:p>
            <a:pPr marL="114300" algn="ctr" defTabSz="940594">
              <a:buNone/>
            </a:pPr>
            <a:endParaRPr lang="en-US" sz="2400" dirty="0">
              <a:solidFill>
                <a:prstClr val="black"/>
              </a:solidFill>
              <a:latin typeface="Calibri" panose="020F0502020204030204"/>
              <a:ea typeface="Calibri"/>
              <a:cs typeface="Calibri"/>
            </a:endParaRPr>
          </a:p>
          <a:p>
            <a:pPr marL="240030" indent="-171450" algn="ctr" defTabSz="940594"/>
            <a:r>
              <a:rPr lang="en-US" sz="2400" dirty="0">
                <a:solidFill>
                  <a:prstClr val="black"/>
                </a:solidFill>
                <a:latin typeface="Calibri" panose="020F0502020204030204"/>
                <a:ea typeface="Calibri"/>
                <a:cs typeface="Calibri"/>
              </a:rPr>
              <a:t>Interprofessional education experiences (IPE)</a:t>
            </a:r>
            <a:endParaRPr lang="en-US" sz="2000">
              <a:solidFill>
                <a:prstClr val="black"/>
              </a:solidFill>
              <a:latin typeface="Calibri" panose="020F0502020204030204"/>
              <a:ea typeface="Calibri"/>
              <a:cs typeface="Calibri"/>
            </a:endParaRPr>
          </a:p>
          <a:p>
            <a:pPr marL="240030" indent="-171450" algn="ctr" defTabSz="940594"/>
            <a:r>
              <a:rPr lang="en-US" sz="2400" dirty="0">
                <a:solidFill>
                  <a:prstClr val="black"/>
                </a:solidFill>
                <a:latin typeface="Calibri" panose="020F0502020204030204"/>
                <a:ea typeface="Calibri"/>
                <a:cs typeface="Calibri"/>
              </a:rPr>
              <a:t>Interdisciplinary Conferences (IDC) and Community Care at Doctors Hospital</a:t>
            </a:r>
            <a:endParaRPr lang="en-US" sz="2000">
              <a:solidFill>
                <a:prstClr val="black"/>
              </a:solidFill>
              <a:latin typeface="Calibri" panose="020F0502020204030204"/>
              <a:ea typeface="Calibri"/>
              <a:cs typeface="Calibri"/>
            </a:endParaRPr>
          </a:p>
          <a:p>
            <a:pPr marL="114300" defTabSz="940594">
              <a:spcBef>
                <a:spcPct val="50000"/>
              </a:spcBef>
              <a:buNone/>
            </a:pPr>
            <a:endParaRPr lang="en-US" altLang="en-US" sz="500">
              <a:solidFill>
                <a:prstClr val="black"/>
              </a:solidFill>
              <a:latin typeface="Arial Narrow" panose="020B0606020202030204" pitchFamily="34" charset="0"/>
            </a:endParaRPr>
          </a:p>
          <a:p>
            <a:pPr marL="114300" defTabSz="940594">
              <a:spcBef>
                <a:spcPct val="50000"/>
              </a:spcBef>
              <a:buNone/>
            </a:pPr>
            <a:endParaRPr lang="en-US" altLang="en-US" sz="900">
              <a:solidFill>
                <a:prstClr val="black"/>
              </a:solidFill>
              <a:latin typeface="Arial Narrow" panose="020B0606020202030204" pitchFamily="34" charset="0"/>
            </a:endParaRPr>
          </a:p>
        </p:txBody>
      </p:sp>
      <p:pic>
        <p:nvPicPr>
          <p:cNvPr id="4" name="Picture 3">
            <a:extLst>
              <a:ext uri="{FF2B5EF4-FFF2-40B4-BE49-F238E27FC236}">
                <a16:creationId xmlns:a16="http://schemas.microsoft.com/office/drawing/2014/main" id="{B679151B-19C4-2CCA-790E-1F2ABB45090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671900" y="2781837"/>
            <a:ext cx="3598327" cy="2699752"/>
          </a:xfrm>
          <a:prstGeom prst="rect">
            <a:avLst/>
          </a:prstGeom>
        </p:spPr>
      </p:pic>
      <p:pic>
        <p:nvPicPr>
          <p:cNvPr id="6" name="Picture 5">
            <a:extLst>
              <a:ext uri="{FF2B5EF4-FFF2-40B4-BE49-F238E27FC236}">
                <a16:creationId xmlns:a16="http://schemas.microsoft.com/office/drawing/2014/main" id="{5EC072AA-CB96-FD63-089D-66341EED08DF}"/>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rot="5400000">
            <a:off x="4050308" y="3135316"/>
            <a:ext cx="2692766" cy="2015813"/>
          </a:xfrm>
          <a:prstGeom prst="rect">
            <a:avLst/>
          </a:prstGeom>
        </p:spPr>
      </p:pic>
      <p:pic>
        <p:nvPicPr>
          <p:cNvPr id="9" name="Picture 8">
            <a:extLst>
              <a:ext uri="{FF2B5EF4-FFF2-40B4-BE49-F238E27FC236}">
                <a16:creationId xmlns:a16="http://schemas.microsoft.com/office/drawing/2014/main" id="{B437E50E-C441-46BD-D7D9-6505704813B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53566" y="2784509"/>
            <a:ext cx="4447092" cy="2699752"/>
          </a:xfrm>
          <a:prstGeom prst="rect">
            <a:avLst/>
          </a:prstGeom>
        </p:spPr>
      </p:pic>
      <p:pic>
        <p:nvPicPr>
          <p:cNvPr id="7" name="Picture 6" descr="OhioHealth Logo PNG Transparent &amp; SVG Vector - Freebie Supply">
            <a:extLst>
              <a:ext uri="{FF2B5EF4-FFF2-40B4-BE49-F238E27FC236}">
                <a16:creationId xmlns:a16="http://schemas.microsoft.com/office/drawing/2014/main" id="{F0FE350D-8730-5948-F227-A7E5349BC8B2}"/>
              </a:ext>
            </a:extLst>
          </p:cNvPr>
          <p:cNvPicPr>
            <a:picLocks noChangeAspect="1"/>
          </p:cNvPicPr>
          <p:nvPr/>
        </p:nvPicPr>
        <p:blipFill>
          <a:blip r:embed="rId8"/>
          <a:srcRect l="-6341" t="38881" r="-1667" b="36777"/>
          <a:stretch>
            <a:fillRect/>
          </a:stretch>
        </p:blipFill>
        <p:spPr>
          <a:xfrm>
            <a:off x="1294342" y="246742"/>
            <a:ext cx="1535036" cy="326967"/>
          </a:xfrm>
          <a:prstGeom prst="rect">
            <a:avLst/>
          </a:prstGeom>
        </p:spPr>
      </p:pic>
      <p:sp>
        <p:nvSpPr>
          <p:cNvPr id="8" name="Text Box 15">
            <a:extLst>
              <a:ext uri="{FF2B5EF4-FFF2-40B4-BE49-F238E27FC236}">
                <a16:creationId xmlns:a16="http://schemas.microsoft.com/office/drawing/2014/main" id="{07CA5840-7A30-0115-D1D6-99252073160D}"/>
              </a:ext>
            </a:extLst>
          </p:cNvPr>
          <p:cNvSpPr txBox="1">
            <a:spLocks noChangeArrowheads="1"/>
          </p:cNvSpPr>
          <p:nvPr/>
        </p:nvSpPr>
        <p:spPr bwMode="auto">
          <a:xfrm>
            <a:off x="2056527" y="102832"/>
            <a:ext cx="8103748" cy="931024"/>
          </a:xfrm>
          <a:prstGeom prst="rect">
            <a:avLst/>
          </a:prstGeom>
          <a:noFill/>
          <a:ln w="9525">
            <a:noFill/>
            <a:miter lim="800000"/>
            <a:headEnd/>
            <a:tailEnd/>
          </a:ln>
          <a:effectLst/>
        </p:spPr>
        <p:txBody>
          <a:bodyPr wrap="square" lIns="22860" tIns="11430" rIns="22860" bIns="11430" anchor="t">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940594">
              <a:spcBef>
                <a:spcPts val="0"/>
              </a:spcBef>
              <a:defRPr/>
            </a:pPr>
            <a:r>
              <a:rPr lang="en-US" sz="1750" b="1">
                <a:solidFill>
                  <a:prstClr val="black"/>
                </a:solidFill>
                <a:latin typeface="Calibri"/>
                <a:ea typeface="Calibri"/>
                <a:cs typeface="Calibri"/>
              </a:rPr>
              <a:t>Heart of a Healer: Developing Professional Identity </a:t>
            </a:r>
            <a:endParaRPr lang="en-US" sz="2050">
              <a:solidFill>
                <a:prstClr val="black"/>
              </a:solidFill>
            </a:endParaRPr>
          </a:p>
          <a:p>
            <a:pPr algn="ctr" defTabSz="940594">
              <a:spcBef>
                <a:spcPts val="0"/>
              </a:spcBef>
              <a:defRPr/>
            </a:pPr>
            <a:r>
              <a:rPr lang="en-US" sz="1750" b="1">
                <a:solidFill>
                  <a:prstClr val="black"/>
                </a:solidFill>
                <a:latin typeface="Calibri"/>
                <a:ea typeface="Calibri"/>
                <a:cs typeface="Calibri"/>
              </a:rPr>
              <a:t>Through the Care of Communities Experiencing Vulnerability</a:t>
            </a:r>
            <a:endParaRPr lang="en-US" sz="2050">
              <a:solidFill>
                <a:prstClr val="black"/>
              </a:solidFill>
            </a:endParaRPr>
          </a:p>
          <a:p>
            <a:pPr algn="ctr" defTabSz="940594">
              <a:spcBef>
                <a:spcPts val="0"/>
              </a:spcBef>
              <a:defRPr/>
            </a:pPr>
            <a:r>
              <a:rPr lang="en-US" sz="800">
                <a:solidFill>
                  <a:prstClr val="black"/>
                </a:solidFill>
                <a:latin typeface="Calibri"/>
                <a:ea typeface="Calibri"/>
                <a:cs typeface="Calibri"/>
              </a:rPr>
              <a:t>Joy Walton MD | Alexandra McKenna DO | Melissa Rudie DO | Jaynine Vado DO | Molly Wilson MD | Liz Zmuda DO</a:t>
            </a:r>
          </a:p>
          <a:p>
            <a:pPr algn="ctr" defTabSz="940594">
              <a:spcBef>
                <a:spcPts val="0"/>
              </a:spcBef>
              <a:defRPr/>
            </a:pPr>
            <a:r>
              <a:rPr lang="en-US" sz="800">
                <a:solidFill>
                  <a:prstClr val="black"/>
                </a:solidFill>
                <a:latin typeface="Calibri"/>
                <a:ea typeface="Calibri"/>
                <a:cs typeface="Calibri"/>
              </a:rPr>
              <a:t>Ashley Gerard DO | Lindsay Merrin DO | Rebecca Rupff DO | Maura Donnelly OMS-III | Sarah Fagbamigbe DO | Meg Conover MSc | Hailey Kurtz OMS-II</a:t>
            </a:r>
          </a:p>
          <a:p>
            <a:pPr algn="ctr" defTabSz="940594">
              <a:spcBef>
                <a:spcPts val="0"/>
              </a:spcBef>
              <a:defRPr/>
            </a:pPr>
            <a:r>
              <a:rPr lang="en-US" sz="800">
                <a:solidFill>
                  <a:prstClr val="black"/>
                </a:solidFill>
                <a:latin typeface="Calibri"/>
                <a:ea typeface="Calibri"/>
                <a:cs typeface="Calibri"/>
              </a:rPr>
              <a:t>OhioHealth Doctors Hospital Community Care</a:t>
            </a:r>
          </a:p>
        </p:txBody>
      </p:sp>
      <p:sp>
        <p:nvSpPr>
          <p:cNvPr id="10" name="Flowchart: Alternate Process 9">
            <a:extLst>
              <a:ext uri="{FF2B5EF4-FFF2-40B4-BE49-F238E27FC236}">
                <a16:creationId xmlns:a16="http://schemas.microsoft.com/office/drawing/2014/main" id="{AB95C70A-FEB2-7447-C03B-01F91B72233F}"/>
              </a:ext>
            </a:extLst>
          </p:cNvPr>
          <p:cNvSpPr/>
          <p:nvPr/>
        </p:nvSpPr>
        <p:spPr>
          <a:xfrm>
            <a:off x="1667975" y="5594919"/>
            <a:ext cx="9011091" cy="525415"/>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28600" eaLnBrk="0" fontAlgn="base" hangingPunct="0">
              <a:spcBef>
                <a:spcPct val="0"/>
              </a:spcBef>
              <a:spcAft>
                <a:spcPct val="0"/>
              </a:spcAft>
            </a:pPr>
            <a:endParaRPr lang="en-US" sz="2050" dirty="0">
              <a:solidFill>
                <a:prstClr val="white"/>
              </a:solidFill>
              <a:latin typeface="Calibri" panose="020F0502020204030204"/>
              <a:ea typeface="Calibri"/>
              <a:cs typeface="Calibri"/>
            </a:endParaRPr>
          </a:p>
        </p:txBody>
      </p:sp>
      <p:sp>
        <p:nvSpPr>
          <p:cNvPr id="12" name="TextBox 11">
            <a:extLst>
              <a:ext uri="{FF2B5EF4-FFF2-40B4-BE49-F238E27FC236}">
                <a16:creationId xmlns:a16="http://schemas.microsoft.com/office/drawing/2014/main" id="{6C397F90-CF27-1A70-46B8-C30F2715B81C}"/>
              </a:ext>
            </a:extLst>
          </p:cNvPr>
          <p:cNvSpPr txBox="1"/>
          <p:nvPr/>
        </p:nvSpPr>
        <p:spPr>
          <a:xfrm>
            <a:off x="1684746" y="5555849"/>
            <a:ext cx="8956622" cy="877163"/>
          </a:xfrm>
          <a:prstGeom prst="rect">
            <a:avLst/>
          </a:prstGeom>
          <a:noFill/>
        </p:spPr>
        <p:txBody>
          <a:bodyPr rot="0" spcFirstLastPara="0" vertOverflow="overflow" horzOverflow="overflow" vert="horz" wrap="square" lIns="22860" tIns="11430" rIns="22860" bIns="11430" numCol="1" spcCol="0" rtlCol="0" fromWordArt="0" anchor="t" anchorCtr="0" forceAA="0" compatLnSpc="1">
            <a:prstTxWarp prst="textNoShape">
              <a:avLst/>
            </a:prstTxWarp>
            <a:spAutoFit/>
          </a:bodyPr>
          <a:lstStyle/>
          <a:p>
            <a:pPr marL="68580" algn="ctr" defTabSz="228600" eaLnBrk="0" fontAlgn="base" hangingPunct="0">
              <a:spcBef>
                <a:spcPct val="20000"/>
              </a:spcBef>
              <a:spcAft>
                <a:spcPct val="0"/>
              </a:spcAft>
            </a:pPr>
            <a:r>
              <a:rPr lang="en-US" sz="1750" dirty="0">
                <a:solidFill>
                  <a:prstClr val="black"/>
                </a:solidFill>
                <a:latin typeface="Calibri"/>
                <a:ea typeface="Calibri"/>
                <a:cs typeface="Calibri"/>
              </a:rPr>
              <a:t>Formally analyze resident feedback and explore how IPE experiences with underserved populations influence professional identity</a:t>
            </a:r>
            <a:r>
              <a:rPr lang="en-US" sz="500" dirty="0">
                <a:solidFill>
                  <a:prstClr val="black"/>
                </a:solidFill>
                <a:latin typeface="Arial Narrow"/>
                <a:cs typeface="Times"/>
              </a:rPr>
              <a:t>   </a:t>
            </a:r>
            <a:endParaRPr lang="en-US" sz="2050">
              <a:solidFill>
                <a:prstClr val="black"/>
              </a:solidFill>
              <a:latin typeface="Times" panose="02020603050405020304"/>
              <a:ea typeface="Calibri" panose="020F0502020204030204"/>
              <a:cs typeface="Times" panose="02020603050405020304"/>
            </a:endParaRPr>
          </a:p>
          <a:p>
            <a:pPr defTabSz="228600" eaLnBrk="0" fontAlgn="base" hangingPunct="0">
              <a:spcBef>
                <a:spcPct val="0"/>
              </a:spcBef>
              <a:spcAft>
                <a:spcPct val="0"/>
              </a:spcAft>
            </a:pPr>
            <a:endParaRPr lang="en-US" sz="2050" dirty="0">
              <a:solidFill>
                <a:prstClr val="black"/>
              </a:solidFill>
              <a:latin typeface="Times" panose="02020603050405020304"/>
              <a:cs typeface="Times"/>
            </a:endParaRPr>
          </a:p>
        </p:txBody>
      </p:sp>
    </p:spTree>
    <p:extLst>
      <p:ext uri="{BB962C8B-B14F-4D97-AF65-F5344CB8AC3E}">
        <p14:creationId xmlns:p14="http://schemas.microsoft.com/office/powerpoint/2010/main" val="997275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D285A-FF70-B25C-33FB-80BB2F50CA22}"/>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2B93E12D-790E-3365-FBEB-29540A62ED4B}"/>
              </a:ext>
            </a:extLst>
          </p:cNvPr>
          <p:cNvPicPr>
            <a:picLocks noChangeAspect="1"/>
          </p:cNvPicPr>
          <p:nvPr/>
        </p:nvPicPr>
        <p:blipFill>
          <a:blip r:embed="rId3"/>
          <a:stretch>
            <a:fillRect/>
          </a:stretch>
        </p:blipFill>
        <p:spPr>
          <a:xfrm>
            <a:off x="9682038" y="6128753"/>
            <a:ext cx="992210" cy="315495"/>
          </a:xfrm>
          <a:prstGeom prst="rect">
            <a:avLst/>
          </a:prstGeom>
        </p:spPr>
      </p:pic>
      <p:sp>
        <p:nvSpPr>
          <p:cNvPr id="7" name="Text Box 13">
            <a:extLst>
              <a:ext uri="{FF2B5EF4-FFF2-40B4-BE49-F238E27FC236}">
                <a16:creationId xmlns:a16="http://schemas.microsoft.com/office/drawing/2014/main" id="{DE0262DA-A668-CE9C-AE69-BB54399F53DD}"/>
              </a:ext>
            </a:extLst>
          </p:cNvPr>
          <p:cNvSpPr txBox="1">
            <a:spLocks noChangeArrowheads="1"/>
          </p:cNvSpPr>
          <p:nvPr/>
        </p:nvSpPr>
        <p:spPr bwMode="auto">
          <a:xfrm>
            <a:off x="1589315" y="133230"/>
            <a:ext cx="8833757"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a:solidFill>
                  <a:prstClr val="white"/>
                </a:solidFill>
                <a:latin typeface="Calibri" panose="020F0502020204030204" pitchFamily="34" charset="0"/>
              </a:rPr>
              <a:t>Aim/Objectives/Alignment</a:t>
            </a:r>
          </a:p>
        </p:txBody>
      </p:sp>
      <p:sp>
        <p:nvSpPr>
          <p:cNvPr id="2" name="Text Box 1283">
            <a:extLst>
              <a:ext uri="{FF2B5EF4-FFF2-40B4-BE49-F238E27FC236}">
                <a16:creationId xmlns:a16="http://schemas.microsoft.com/office/drawing/2014/main" id="{2135286B-6B17-CBF0-D1BB-710B806E6D5B}"/>
              </a:ext>
            </a:extLst>
          </p:cNvPr>
          <p:cNvSpPr txBox="1">
            <a:spLocks noChangeArrowheads="1"/>
          </p:cNvSpPr>
          <p:nvPr/>
        </p:nvSpPr>
        <p:spPr bwMode="auto">
          <a:xfrm>
            <a:off x="1892206" y="962502"/>
            <a:ext cx="8044434" cy="2677656"/>
          </a:xfrm>
          <a:prstGeom prst="rect">
            <a:avLst/>
          </a:prstGeom>
          <a:solidFill>
            <a:schemeClr val="bg1"/>
          </a:solidFill>
          <a:ln w="9525">
            <a:solidFill>
              <a:schemeClr val="tx1"/>
            </a:solidFill>
            <a:miter lim="800000"/>
            <a:headEnd/>
            <a:tailEnd/>
          </a:ln>
        </p:spPr>
        <p:txBody>
          <a:bodyPr wrap="square" lIns="22860" tIns="11430" rIns="22860" bIns="11430" anchor="t">
            <a:spAutoFit/>
          </a:bodyPr>
          <a:lstStyle>
            <a:defPPr>
              <a:defRPr lang="en-US"/>
            </a:defPPr>
            <a:lvl1pPr marL="457200" algn="l" defTabSz="3762375" rtl="0" eaLnBrk="0" fontAlgn="base" hangingPunct="0">
              <a:spcBef>
                <a:spcPct val="20000"/>
              </a:spcBef>
              <a:spcAft>
                <a:spcPct val="0"/>
              </a:spcAft>
              <a:buChar char="•"/>
              <a:defRPr sz="13200" kern="1200">
                <a:solidFill>
                  <a:schemeClr val="tx1"/>
                </a:solidFill>
                <a:latin typeface="Georgia" pitchFamily="18" charset="0"/>
                <a:ea typeface="+mn-ea"/>
                <a:cs typeface="+mn-cs"/>
              </a:defRPr>
            </a:lvl1pPr>
            <a:lvl2pPr marL="742950" indent="-285750" algn="l" defTabSz="3762375" rtl="0" eaLnBrk="0" fontAlgn="base" hangingPunct="0">
              <a:spcBef>
                <a:spcPct val="20000"/>
              </a:spcBef>
              <a:spcAft>
                <a:spcPct val="0"/>
              </a:spcAft>
              <a:buChar char="–"/>
              <a:defRPr sz="11500" kern="1200">
                <a:solidFill>
                  <a:schemeClr val="tx1"/>
                </a:solidFill>
                <a:latin typeface="Georgia" pitchFamily="18" charset="0"/>
                <a:ea typeface="+mn-ea"/>
                <a:cs typeface="+mn-cs"/>
              </a:defRPr>
            </a:lvl2pPr>
            <a:lvl3pPr marL="1143000" indent="-228600" algn="l" defTabSz="3762375" rtl="0" eaLnBrk="0" fontAlgn="base" hangingPunct="0">
              <a:spcBef>
                <a:spcPct val="20000"/>
              </a:spcBef>
              <a:spcAft>
                <a:spcPct val="0"/>
              </a:spcAft>
              <a:buChar char="•"/>
              <a:defRPr sz="9900" kern="1200">
                <a:solidFill>
                  <a:schemeClr val="tx1"/>
                </a:solidFill>
                <a:latin typeface="Georgia" pitchFamily="18" charset="0"/>
                <a:ea typeface="+mn-ea"/>
                <a:cs typeface="+mn-cs"/>
              </a:defRPr>
            </a:lvl3pPr>
            <a:lvl4pPr marL="1600200" indent="-228600" algn="l" defTabSz="3762375" rtl="0" eaLnBrk="0" fontAlgn="base" hangingPunct="0">
              <a:spcBef>
                <a:spcPct val="20000"/>
              </a:spcBef>
              <a:spcAft>
                <a:spcPct val="0"/>
              </a:spcAft>
              <a:buChar char="–"/>
              <a:defRPr sz="8200" kern="1200">
                <a:solidFill>
                  <a:schemeClr val="tx1"/>
                </a:solidFill>
                <a:latin typeface="Georgia" pitchFamily="18" charset="0"/>
                <a:ea typeface="+mn-ea"/>
                <a:cs typeface="+mn-cs"/>
              </a:defRPr>
            </a:lvl4pPr>
            <a:lvl5pPr marL="2057400" indent="-228600" algn="l" defTabSz="3762375" rtl="0" eaLnBrk="0" fontAlgn="base" hangingPunct="0">
              <a:spcBef>
                <a:spcPct val="20000"/>
              </a:spcBef>
              <a:spcAft>
                <a:spcPct val="0"/>
              </a:spcAft>
              <a:buChar char="»"/>
              <a:defRPr sz="8200" kern="1200">
                <a:solidFill>
                  <a:schemeClr val="tx1"/>
                </a:solidFill>
                <a:latin typeface="Georgia" pitchFamily="18" charset="0"/>
                <a:ea typeface="+mn-ea"/>
                <a:cs typeface="+mn-cs"/>
              </a:defRPr>
            </a:lvl5pPr>
            <a:lvl6pPr marL="2514600" indent="-228600" algn="l" defTabSz="3762375" rtl="0" eaLnBrk="0" fontAlgn="base" latinLnBrk="0" hangingPunct="0">
              <a:spcBef>
                <a:spcPct val="20000"/>
              </a:spcBef>
              <a:spcAft>
                <a:spcPct val="0"/>
              </a:spcAft>
              <a:buChar char="»"/>
              <a:defRPr sz="8200" kern="1200">
                <a:solidFill>
                  <a:schemeClr val="tx1"/>
                </a:solidFill>
                <a:latin typeface="Georgia" pitchFamily="18" charset="0"/>
                <a:ea typeface="+mn-ea"/>
                <a:cs typeface="+mn-cs"/>
              </a:defRPr>
            </a:lvl6pPr>
            <a:lvl7pPr marL="2971800" indent="-228600" algn="l" defTabSz="3762375" rtl="0" eaLnBrk="0" fontAlgn="base" latinLnBrk="0" hangingPunct="0">
              <a:spcBef>
                <a:spcPct val="20000"/>
              </a:spcBef>
              <a:spcAft>
                <a:spcPct val="0"/>
              </a:spcAft>
              <a:buChar char="»"/>
              <a:defRPr sz="8200" kern="1200">
                <a:solidFill>
                  <a:schemeClr val="tx1"/>
                </a:solidFill>
                <a:latin typeface="Georgia" pitchFamily="18" charset="0"/>
                <a:ea typeface="+mn-ea"/>
                <a:cs typeface="+mn-cs"/>
              </a:defRPr>
            </a:lvl7pPr>
            <a:lvl8pPr marL="3429000" indent="-228600" algn="l" defTabSz="3762375" rtl="0" eaLnBrk="0" fontAlgn="base" latinLnBrk="0" hangingPunct="0">
              <a:spcBef>
                <a:spcPct val="20000"/>
              </a:spcBef>
              <a:spcAft>
                <a:spcPct val="0"/>
              </a:spcAft>
              <a:buChar char="»"/>
              <a:defRPr sz="8200" kern="1200">
                <a:solidFill>
                  <a:schemeClr val="tx1"/>
                </a:solidFill>
                <a:latin typeface="Georgia" pitchFamily="18" charset="0"/>
                <a:ea typeface="+mn-ea"/>
                <a:cs typeface="+mn-cs"/>
              </a:defRPr>
            </a:lvl8pPr>
            <a:lvl9pPr marL="3886200" indent="-228600" algn="l" defTabSz="3762375" rtl="0" eaLnBrk="0" fontAlgn="base" latinLnBrk="0" hangingPunct="0">
              <a:spcBef>
                <a:spcPct val="20000"/>
              </a:spcBef>
              <a:spcAft>
                <a:spcPct val="0"/>
              </a:spcAft>
              <a:buChar char="»"/>
              <a:defRPr sz="8200" kern="1200">
                <a:solidFill>
                  <a:schemeClr val="tx1"/>
                </a:solidFill>
                <a:latin typeface="Georgia" pitchFamily="18" charset="0"/>
                <a:ea typeface="+mn-ea"/>
                <a:cs typeface="+mn-cs"/>
              </a:defRPr>
            </a:lvl9pPr>
          </a:lstStyle>
          <a:p>
            <a:pPr marL="68580" algn="ctr" defTabSz="940594">
              <a:spcBef>
                <a:spcPts val="13"/>
              </a:spcBef>
              <a:buNone/>
              <a:defRPr/>
            </a:pPr>
            <a:endParaRPr lang="en-US" sz="1750">
              <a:solidFill>
                <a:prstClr val="black"/>
              </a:solidFill>
              <a:latin typeface="Calibri"/>
              <a:ea typeface="Calibri"/>
              <a:cs typeface="Calibri"/>
            </a:endParaRPr>
          </a:p>
          <a:p>
            <a:pPr marL="68580" algn="ctr" defTabSz="940594">
              <a:spcBef>
                <a:spcPts val="13"/>
              </a:spcBef>
              <a:buNone/>
              <a:defRPr/>
            </a:pPr>
            <a:r>
              <a:rPr lang="en-US" sz="2000" dirty="0">
                <a:solidFill>
                  <a:prstClr val="black"/>
                </a:solidFill>
                <a:latin typeface="Calibri"/>
                <a:ea typeface="Calibri"/>
                <a:cs typeface="Calibri"/>
              </a:rPr>
              <a:t>We are continuing our efforts to determine the impact organized didactics and clinical experience have on the development of professional identity for our residents.  We are increasing their exposure to interdisciplinary collaboration, health equity, and service to underserved populations, with a goal of determining how these experiences contribute to their development of professional values and identity as physicians with the heart of a healer</a:t>
            </a:r>
          </a:p>
          <a:p>
            <a:pPr marL="68580" algn="ctr" defTabSz="940594">
              <a:spcBef>
                <a:spcPts val="13"/>
              </a:spcBef>
              <a:buNone/>
              <a:defRPr/>
            </a:pPr>
            <a:endParaRPr lang="en-US" sz="1750">
              <a:solidFill>
                <a:prstClr val="black"/>
              </a:solidFill>
              <a:latin typeface="Calibri"/>
              <a:ea typeface="Calibri"/>
              <a:cs typeface="Calibri"/>
            </a:endParaRPr>
          </a:p>
          <a:p>
            <a:pPr marL="68580" algn="ctr" defTabSz="940594">
              <a:spcBef>
                <a:spcPts val="13"/>
              </a:spcBef>
              <a:buNone/>
              <a:defRPr/>
            </a:pPr>
            <a:endParaRPr lang="en-US" sz="1750">
              <a:solidFill>
                <a:prstClr val="black"/>
              </a:solidFill>
            </a:endParaRPr>
          </a:p>
        </p:txBody>
      </p:sp>
      <p:pic>
        <p:nvPicPr>
          <p:cNvPr id="4" name="Picture 3" descr="1,798,838 Doctor Patient Care Royalty-Free Images, Stock Photos &amp; Pictures  | Shutterstock">
            <a:extLst>
              <a:ext uri="{FF2B5EF4-FFF2-40B4-BE49-F238E27FC236}">
                <a16:creationId xmlns:a16="http://schemas.microsoft.com/office/drawing/2014/main" id="{9D32B681-204E-D0FC-F3F5-09F1449B55A8}"/>
              </a:ext>
            </a:extLst>
          </p:cNvPr>
          <p:cNvPicPr>
            <a:picLocks noChangeAspect="1"/>
          </p:cNvPicPr>
          <p:nvPr/>
        </p:nvPicPr>
        <p:blipFill>
          <a:blip r:embed="rId4"/>
          <a:srcRect l="-3104" b="9016"/>
          <a:stretch>
            <a:fillRect/>
          </a:stretch>
        </p:blipFill>
        <p:spPr>
          <a:xfrm>
            <a:off x="2977577" y="3259970"/>
            <a:ext cx="5874915" cy="3031210"/>
          </a:xfrm>
          <a:prstGeom prst="rect">
            <a:avLst/>
          </a:prstGeom>
        </p:spPr>
      </p:pic>
    </p:spTree>
    <p:extLst>
      <p:ext uri="{BB962C8B-B14F-4D97-AF65-F5344CB8AC3E}">
        <p14:creationId xmlns:p14="http://schemas.microsoft.com/office/powerpoint/2010/main" val="3554208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BADC2-CB44-4C87-A319-D4785041C5A0}"/>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8D801801-2E00-7756-4CA3-E6C0E3331854}"/>
              </a:ext>
            </a:extLst>
          </p:cNvPr>
          <p:cNvPicPr>
            <a:picLocks noChangeAspect="1"/>
          </p:cNvPicPr>
          <p:nvPr/>
        </p:nvPicPr>
        <p:blipFill>
          <a:blip r:embed="rId3"/>
          <a:stretch>
            <a:fillRect/>
          </a:stretch>
        </p:blipFill>
        <p:spPr>
          <a:xfrm>
            <a:off x="9682038" y="6128753"/>
            <a:ext cx="992210" cy="315495"/>
          </a:xfrm>
          <a:prstGeom prst="rect">
            <a:avLst/>
          </a:prstGeom>
        </p:spPr>
      </p:pic>
      <p:sp>
        <p:nvSpPr>
          <p:cNvPr id="5" name="Text Box 13">
            <a:extLst>
              <a:ext uri="{FF2B5EF4-FFF2-40B4-BE49-F238E27FC236}">
                <a16:creationId xmlns:a16="http://schemas.microsoft.com/office/drawing/2014/main" id="{8E70681C-6D75-928B-3F57-2672020E93AB}"/>
              </a:ext>
            </a:extLst>
          </p:cNvPr>
          <p:cNvSpPr txBox="1">
            <a:spLocks noChangeArrowheads="1"/>
          </p:cNvSpPr>
          <p:nvPr/>
        </p:nvSpPr>
        <p:spPr bwMode="auto">
          <a:xfrm>
            <a:off x="1399619" y="135396"/>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a:solidFill>
                  <a:prstClr val="white"/>
                </a:solidFill>
                <a:latin typeface="Calibri" panose="020F0502020204030204" pitchFamily="34" charset="0"/>
              </a:rPr>
              <a:t>Measures</a:t>
            </a:r>
          </a:p>
        </p:txBody>
      </p:sp>
      <p:graphicFrame>
        <p:nvGraphicFramePr>
          <p:cNvPr id="2" name="Diagram 1">
            <a:extLst>
              <a:ext uri="{FF2B5EF4-FFF2-40B4-BE49-F238E27FC236}">
                <a16:creationId xmlns:a16="http://schemas.microsoft.com/office/drawing/2014/main" id="{5E5B445B-9762-BD9F-A47F-D375483958CA}"/>
              </a:ext>
            </a:extLst>
          </p:cNvPr>
          <p:cNvGraphicFramePr/>
          <p:nvPr/>
        </p:nvGraphicFramePr>
        <p:xfrm>
          <a:off x="1395766" y="-1283149"/>
          <a:ext cx="9411146" cy="581807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739" name="Diagram 738">
            <a:extLst>
              <a:ext uri="{FF2B5EF4-FFF2-40B4-BE49-F238E27FC236}">
                <a16:creationId xmlns:a16="http://schemas.microsoft.com/office/drawing/2014/main" id="{33340239-B64A-C696-45FE-D19A14196C42}"/>
              </a:ext>
            </a:extLst>
          </p:cNvPr>
          <p:cNvGraphicFramePr/>
          <p:nvPr/>
        </p:nvGraphicFramePr>
        <p:xfrm>
          <a:off x="946080" y="473369"/>
          <a:ext cx="9951769" cy="590804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1436396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33D4B-C501-75DC-9622-CCD81D49A263}"/>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DE5F6007-B1D1-213B-8BA2-D41E3DA8929C}"/>
              </a:ext>
            </a:extLst>
          </p:cNvPr>
          <p:cNvPicPr>
            <a:picLocks noChangeAspect="1"/>
          </p:cNvPicPr>
          <p:nvPr/>
        </p:nvPicPr>
        <p:blipFill>
          <a:blip r:embed="rId3"/>
          <a:stretch>
            <a:fillRect/>
          </a:stretch>
        </p:blipFill>
        <p:spPr>
          <a:xfrm>
            <a:off x="9682038" y="6128753"/>
            <a:ext cx="992210" cy="315495"/>
          </a:xfrm>
          <a:prstGeom prst="rect">
            <a:avLst/>
          </a:prstGeom>
        </p:spPr>
      </p:pic>
      <p:sp>
        <p:nvSpPr>
          <p:cNvPr id="4" name="Text Box 13">
            <a:extLst>
              <a:ext uri="{FF2B5EF4-FFF2-40B4-BE49-F238E27FC236}">
                <a16:creationId xmlns:a16="http://schemas.microsoft.com/office/drawing/2014/main" id="{4EAED7C1-6713-7885-DE38-D95ECFA6521E}"/>
              </a:ext>
            </a:extLst>
          </p:cNvPr>
          <p:cNvSpPr txBox="1">
            <a:spLocks noChangeArrowheads="1"/>
          </p:cNvSpPr>
          <p:nvPr/>
        </p:nvSpPr>
        <p:spPr bwMode="auto">
          <a:xfrm>
            <a:off x="1450521" y="191265"/>
            <a:ext cx="9223727"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a:solidFill>
                  <a:prstClr val="white"/>
                </a:solidFill>
                <a:latin typeface="Calibri" panose="020F0502020204030204" pitchFamily="34" charset="0"/>
              </a:rPr>
              <a:t>Interventions/Changes</a:t>
            </a:r>
          </a:p>
        </p:txBody>
      </p:sp>
      <p:graphicFrame>
        <p:nvGraphicFramePr>
          <p:cNvPr id="2" name="Diagram 1">
            <a:extLst>
              <a:ext uri="{FF2B5EF4-FFF2-40B4-BE49-F238E27FC236}">
                <a16:creationId xmlns:a16="http://schemas.microsoft.com/office/drawing/2014/main" id="{DA072238-AB7F-611F-59D8-AF1AB67031A7}"/>
              </a:ext>
            </a:extLst>
          </p:cNvPr>
          <p:cNvGraphicFramePr/>
          <p:nvPr>
            <p:extLst>
              <p:ext uri="{D42A27DB-BD31-4B8C-83A1-F6EECF244321}">
                <p14:modId xmlns:p14="http://schemas.microsoft.com/office/powerpoint/2010/main" val="3664721276"/>
              </p:ext>
            </p:extLst>
          </p:nvPr>
        </p:nvGraphicFramePr>
        <p:xfrm>
          <a:off x="1448939" y="800639"/>
          <a:ext cx="9219781" cy="548486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85082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D648D-EE8C-8D0D-3811-C618E853F200}"/>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BC40798C-E31B-81A4-42F4-EB0DF6160E59}"/>
              </a:ext>
            </a:extLst>
          </p:cNvPr>
          <p:cNvPicPr>
            <a:picLocks noChangeAspect="1"/>
          </p:cNvPicPr>
          <p:nvPr/>
        </p:nvPicPr>
        <p:blipFill>
          <a:blip r:embed="rId3"/>
          <a:stretch>
            <a:fillRect/>
          </a:stretch>
        </p:blipFill>
        <p:spPr>
          <a:xfrm>
            <a:off x="9682038" y="6128753"/>
            <a:ext cx="992210" cy="315495"/>
          </a:xfrm>
          <a:prstGeom prst="rect">
            <a:avLst/>
          </a:prstGeom>
        </p:spPr>
      </p:pic>
      <p:sp>
        <p:nvSpPr>
          <p:cNvPr id="8" name="Text Box 1283">
            <a:extLst>
              <a:ext uri="{FF2B5EF4-FFF2-40B4-BE49-F238E27FC236}">
                <a16:creationId xmlns:a16="http://schemas.microsoft.com/office/drawing/2014/main" id="{B8269ED4-52E0-602E-846A-4609336E2BED}"/>
              </a:ext>
            </a:extLst>
          </p:cNvPr>
          <p:cNvSpPr txBox="1">
            <a:spLocks noChangeArrowheads="1"/>
          </p:cNvSpPr>
          <p:nvPr/>
        </p:nvSpPr>
        <p:spPr bwMode="auto">
          <a:xfrm>
            <a:off x="1483178" y="797832"/>
            <a:ext cx="9171539" cy="3016210"/>
          </a:xfrm>
          <a:prstGeom prst="rect">
            <a:avLst/>
          </a:prstGeom>
          <a:solidFill>
            <a:schemeClr val="bg1"/>
          </a:solidFill>
          <a:ln w="9525">
            <a:solidFill>
              <a:schemeClr val="tx1"/>
            </a:solidFill>
            <a:miter lim="800000"/>
            <a:headEnd/>
            <a:tailEnd/>
          </a:ln>
        </p:spPr>
        <p:txBody>
          <a:bodyPr wrap="square" lIns="22860" tIns="11430" rIns="22860" bIns="11430" anchor="t">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400050" indent="-285750" algn="ctr" defTabSz="940594" eaLnBrk="0" fontAlgn="base" hangingPunct="0">
              <a:spcBef>
                <a:spcPct val="0"/>
              </a:spcBef>
              <a:spcAft>
                <a:spcPct val="0"/>
              </a:spcAft>
              <a:buFont typeface="Wingdings"/>
              <a:buChar char="v"/>
              <a:defRPr/>
            </a:pPr>
            <a:r>
              <a:rPr lang="en-US" altLang="en-US" sz="2400" b="1">
                <a:solidFill>
                  <a:srgbClr val="0033CC"/>
                </a:solidFill>
                <a:latin typeface="Calibri"/>
                <a:ea typeface="Calibri"/>
                <a:cs typeface="Calibri"/>
              </a:rPr>
              <a:t>Low survey response rate</a:t>
            </a:r>
            <a:endParaRPr lang="en-US" sz="2400" b="1">
              <a:solidFill>
                <a:prstClr val="black"/>
              </a:solidFill>
              <a:latin typeface="Calibri"/>
              <a:ea typeface="Calibri"/>
              <a:cs typeface="Calibri"/>
            </a:endParaRPr>
          </a:p>
          <a:p>
            <a:pPr marL="471488" lvl="1" algn="ctr" defTabSz="940594" eaLnBrk="0" fontAlgn="base" hangingPunct="0">
              <a:spcBef>
                <a:spcPct val="0"/>
              </a:spcBef>
              <a:spcAft>
                <a:spcPct val="0"/>
              </a:spcAft>
              <a:buFont typeface="Wingdings"/>
              <a:buChar char="Ø"/>
              <a:defRPr/>
            </a:pPr>
            <a:r>
              <a:rPr lang="en-US" altLang="en-US" sz="1750">
                <a:solidFill>
                  <a:srgbClr val="0033CC"/>
                </a:solidFill>
                <a:latin typeface="Calibri"/>
                <a:ea typeface="Calibri"/>
                <a:cs typeface="Calibri"/>
              </a:rPr>
              <a:t>Poor uptake despite QR codes, dedicated didactic times, direct ask while on-site</a:t>
            </a:r>
          </a:p>
          <a:p>
            <a:pPr marL="471488" lvl="1" algn="ctr" defTabSz="940594" eaLnBrk="0" fontAlgn="base" hangingPunct="0">
              <a:spcBef>
                <a:spcPct val="0"/>
              </a:spcBef>
              <a:spcAft>
                <a:spcPct val="0"/>
              </a:spcAft>
              <a:buFont typeface="Wingdings"/>
              <a:buChar char="Ø"/>
              <a:defRPr/>
            </a:pPr>
            <a:r>
              <a:rPr lang="en-US" altLang="en-US" sz="1750">
                <a:solidFill>
                  <a:srgbClr val="0033CC"/>
                </a:solidFill>
                <a:latin typeface="Calibri"/>
                <a:ea typeface="Calibri"/>
                <a:cs typeface="Calibri"/>
              </a:rPr>
              <a:t>Low interest from PDs</a:t>
            </a:r>
            <a:endParaRPr lang="en-US" sz="2875">
              <a:solidFill>
                <a:srgbClr val="000000"/>
              </a:solidFill>
              <a:ea typeface="Calibri"/>
              <a:cs typeface="Calibri"/>
            </a:endParaRPr>
          </a:p>
          <a:p>
            <a:pPr marL="471488" lvl="1" algn="ctr" defTabSz="940594" eaLnBrk="0" fontAlgn="base" hangingPunct="0">
              <a:spcBef>
                <a:spcPct val="0"/>
              </a:spcBef>
              <a:spcAft>
                <a:spcPct val="0"/>
              </a:spcAft>
              <a:buFont typeface="Wingdings"/>
              <a:buChar char="Ø"/>
              <a:defRPr/>
            </a:pPr>
            <a:r>
              <a:rPr lang="en-US" altLang="en-US" sz="1750">
                <a:solidFill>
                  <a:srgbClr val="0033CC"/>
                </a:solidFill>
                <a:latin typeface="Calibri"/>
                <a:ea typeface="Calibri"/>
                <a:cs typeface="Calibri"/>
              </a:rPr>
              <a:t>Variance in program expectations around attendance</a:t>
            </a:r>
            <a:endParaRPr lang="en-US" sz="2875">
              <a:solidFill>
                <a:prstClr val="black"/>
              </a:solidFill>
            </a:endParaRPr>
          </a:p>
          <a:p>
            <a:pPr marL="185738" lvl="1" indent="0" algn="ctr" defTabSz="940594" eaLnBrk="0" fontAlgn="base" hangingPunct="0">
              <a:spcBef>
                <a:spcPct val="0"/>
              </a:spcBef>
              <a:spcAft>
                <a:spcPct val="0"/>
              </a:spcAft>
              <a:buNone/>
              <a:defRPr/>
            </a:pPr>
            <a:endParaRPr lang="en-US" altLang="en-US" sz="1750">
              <a:solidFill>
                <a:srgbClr val="0033CC"/>
              </a:solidFill>
              <a:latin typeface="Calibri" panose="020F0502020204030204" pitchFamily="34" charset="0"/>
              <a:ea typeface="Calibri" panose="020F0502020204030204" pitchFamily="34" charset="0"/>
              <a:cs typeface="Calibri" panose="020F0502020204030204" pitchFamily="34" charset="0"/>
            </a:endParaRPr>
          </a:p>
          <a:p>
            <a:pPr marL="400050" indent="-285750" algn="ctr" defTabSz="940594" eaLnBrk="0" fontAlgn="base" hangingPunct="0">
              <a:spcBef>
                <a:spcPct val="0"/>
              </a:spcBef>
              <a:spcAft>
                <a:spcPct val="0"/>
              </a:spcAft>
              <a:buFont typeface="Wingdings"/>
              <a:buChar char="v"/>
              <a:defRPr/>
            </a:pPr>
            <a:r>
              <a:rPr lang="en-US" altLang="en-US" sz="2400" b="1">
                <a:solidFill>
                  <a:srgbClr val="0033CC"/>
                </a:solidFill>
                <a:latin typeface="Calibri"/>
                <a:ea typeface="Calibri"/>
                <a:cs typeface="Calibri"/>
              </a:rPr>
              <a:t>Operational changes in Community Care</a:t>
            </a:r>
          </a:p>
          <a:p>
            <a:pPr marL="471488" lvl="1" algn="ctr" defTabSz="940594" eaLnBrk="0" fontAlgn="base" hangingPunct="0">
              <a:spcBef>
                <a:spcPct val="0"/>
              </a:spcBef>
              <a:spcAft>
                <a:spcPct val="0"/>
              </a:spcAft>
              <a:buFont typeface="Wingdings"/>
              <a:buChar char="Ø"/>
              <a:defRPr/>
            </a:pPr>
            <a:r>
              <a:rPr lang="en-US" altLang="en-US" sz="1750">
                <a:solidFill>
                  <a:srgbClr val="0033CC"/>
                </a:solidFill>
                <a:latin typeface="Calibri"/>
                <a:ea typeface="Calibri"/>
                <a:cs typeface="Calibri"/>
              </a:rPr>
              <a:t>Separation of IM/FM collaboration due to operational streamlining of cost center</a:t>
            </a:r>
          </a:p>
          <a:p>
            <a:pPr marL="185738" lvl="1" indent="0" algn="ctr" defTabSz="940594" eaLnBrk="0" fontAlgn="base" hangingPunct="0">
              <a:spcBef>
                <a:spcPct val="0"/>
              </a:spcBef>
              <a:spcAft>
                <a:spcPct val="0"/>
              </a:spcAft>
              <a:buNone/>
              <a:defRPr/>
            </a:pPr>
            <a:r>
              <a:rPr lang="en-US" altLang="en-US" sz="1750" i="1">
                <a:solidFill>
                  <a:srgbClr val="0033CC"/>
                </a:solidFill>
                <a:latin typeface="Calibri"/>
                <a:ea typeface="Calibri"/>
                <a:cs typeface="Calibri"/>
              </a:rPr>
              <a:t>  </a:t>
            </a:r>
          </a:p>
          <a:p>
            <a:pPr marL="400050" indent="-285750" algn="ctr" defTabSz="940594" eaLnBrk="0" fontAlgn="base" hangingPunct="0">
              <a:spcBef>
                <a:spcPct val="0"/>
              </a:spcBef>
              <a:spcAft>
                <a:spcPct val="0"/>
              </a:spcAft>
              <a:buFont typeface="Wingdings"/>
              <a:buChar char="v"/>
              <a:defRPr/>
            </a:pPr>
            <a:r>
              <a:rPr lang="en-US" altLang="en-US" sz="2400" b="1">
                <a:solidFill>
                  <a:srgbClr val="0033CC"/>
                </a:solidFill>
                <a:latin typeface="Calibri"/>
                <a:ea typeface="Calibri"/>
                <a:cs typeface="Calibri"/>
              </a:rPr>
              <a:t>Transition of Director of Medical Education</a:t>
            </a:r>
          </a:p>
          <a:p>
            <a:pPr marL="471488" lvl="1" algn="ctr" defTabSz="940594" eaLnBrk="0" fontAlgn="base" hangingPunct="0">
              <a:spcBef>
                <a:spcPct val="0"/>
              </a:spcBef>
              <a:spcAft>
                <a:spcPct val="0"/>
              </a:spcAft>
              <a:buFont typeface="Wingdings"/>
              <a:buChar char="Ø"/>
              <a:defRPr/>
            </a:pPr>
            <a:r>
              <a:rPr lang="en-US" altLang="en-US" sz="1750">
                <a:solidFill>
                  <a:srgbClr val="0033CC"/>
                </a:solidFill>
                <a:latin typeface="Calibri"/>
                <a:ea typeface="Calibri"/>
                <a:cs typeface="Calibri"/>
              </a:rPr>
              <a:t>Lack of clarity around future existence of IDC and support</a:t>
            </a:r>
          </a:p>
        </p:txBody>
      </p:sp>
      <p:sp>
        <p:nvSpPr>
          <p:cNvPr id="5" name="Text Box 13">
            <a:extLst>
              <a:ext uri="{FF2B5EF4-FFF2-40B4-BE49-F238E27FC236}">
                <a16:creationId xmlns:a16="http://schemas.microsoft.com/office/drawing/2014/main" id="{517B8747-2817-3A1F-0A9D-376F92E72FFA}"/>
              </a:ext>
            </a:extLst>
          </p:cNvPr>
          <p:cNvSpPr txBox="1">
            <a:spLocks noChangeArrowheads="1"/>
          </p:cNvSpPr>
          <p:nvPr/>
        </p:nvSpPr>
        <p:spPr bwMode="auto">
          <a:xfrm>
            <a:off x="1483178" y="225203"/>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a:solidFill>
                  <a:prstClr val="white"/>
                </a:solidFill>
                <a:latin typeface="Calibri" panose="020F0502020204030204" pitchFamily="34" charset="0"/>
              </a:rPr>
              <a:t>Barriers &amp; Strategies  </a:t>
            </a:r>
          </a:p>
        </p:txBody>
      </p:sp>
      <p:pic>
        <p:nvPicPr>
          <p:cNvPr id="2" name="Picture 1" title="Quizzical burrowing owl looking forward">
            <a:extLst>
              <a:ext uri="{FF2B5EF4-FFF2-40B4-BE49-F238E27FC236}">
                <a16:creationId xmlns:a16="http://schemas.microsoft.com/office/drawing/2014/main" id="{C1AA9A83-2723-563A-0CBD-11DABDF4EEDE}"/>
              </a:ext>
            </a:extLst>
          </p:cNvPr>
          <p:cNvPicPr>
            <a:picLocks noChangeAspect="1"/>
          </p:cNvPicPr>
          <p:nvPr/>
        </p:nvPicPr>
        <p:blipFill>
          <a:blip r:embed="rId4"/>
          <a:stretch>
            <a:fillRect/>
          </a:stretch>
        </p:blipFill>
        <p:spPr>
          <a:xfrm>
            <a:off x="4384343" y="3955914"/>
            <a:ext cx="3372135" cy="2323994"/>
          </a:xfrm>
          <a:prstGeom prst="rect">
            <a:avLst/>
          </a:prstGeom>
        </p:spPr>
      </p:pic>
    </p:spTree>
    <p:extLst>
      <p:ext uri="{BB962C8B-B14F-4D97-AF65-F5344CB8AC3E}">
        <p14:creationId xmlns:p14="http://schemas.microsoft.com/office/powerpoint/2010/main" val="3062506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C0AAA-815A-CD46-6D8F-BE9CED76F72D}"/>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451C53DB-277E-BF8A-8C0E-6D3418AC4679}"/>
              </a:ext>
            </a:extLst>
          </p:cNvPr>
          <p:cNvPicPr>
            <a:picLocks noChangeAspect="1"/>
          </p:cNvPicPr>
          <p:nvPr/>
        </p:nvPicPr>
        <p:blipFill>
          <a:blip r:embed="rId3"/>
          <a:stretch>
            <a:fillRect/>
          </a:stretch>
        </p:blipFill>
        <p:spPr>
          <a:xfrm>
            <a:off x="9682038" y="6128753"/>
            <a:ext cx="992210" cy="315495"/>
          </a:xfrm>
          <a:prstGeom prst="rect">
            <a:avLst/>
          </a:prstGeom>
        </p:spPr>
      </p:pic>
      <p:sp>
        <p:nvSpPr>
          <p:cNvPr id="5" name="Text Box 13">
            <a:extLst>
              <a:ext uri="{FF2B5EF4-FFF2-40B4-BE49-F238E27FC236}">
                <a16:creationId xmlns:a16="http://schemas.microsoft.com/office/drawing/2014/main" id="{773F76EB-E0B6-35EC-A567-2CE92D336B0E}"/>
              </a:ext>
            </a:extLst>
          </p:cNvPr>
          <p:cNvSpPr txBox="1">
            <a:spLocks noChangeArrowheads="1"/>
          </p:cNvSpPr>
          <p:nvPr/>
        </p:nvSpPr>
        <p:spPr bwMode="auto">
          <a:xfrm>
            <a:off x="1483178" y="225203"/>
            <a:ext cx="9274629" cy="39241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22860" tIns="11430" rIns="22860" bIns="11430" anchor="t">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dirty="0">
                <a:solidFill>
                  <a:prstClr val="white"/>
                </a:solidFill>
                <a:latin typeface="Calibri"/>
                <a:ea typeface="Calibri"/>
                <a:cs typeface="Calibri"/>
              </a:rPr>
              <a:t>Results </a:t>
            </a:r>
            <a:endParaRPr lang="en-US" sz="3300" dirty="0">
              <a:solidFill>
                <a:prstClr val="white"/>
              </a:solidFill>
            </a:endParaRPr>
          </a:p>
        </p:txBody>
      </p:sp>
      <p:pic>
        <p:nvPicPr>
          <p:cNvPr id="6" name="Picture 5">
            <a:extLst>
              <a:ext uri="{FF2B5EF4-FFF2-40B4-BE49-F238E27FC236}">
                <a16:creationId xmlns:a16="http://schemas.microsoft.com/office/drawing/2014/main" id="{A6DF9221-326C-3CF2-5CE2-112CD8EC8FAB}"/>
              </a:ext>
            </a:extLst>
          </p:cNvPr>
          <p:cNvPicPr>
            <a:picLocks noChangeAspect="1"/>
          </p:cNvPicPr>
          <p:nvPr/>
        </p:nvPicPr>
        <p:blipFill>
          <a:blip r:embed="rId4"/>
          <a:srcRect/>
          <a:stretch>
            <a:fillRect/>
          </a:stretch>
        </p:blipFill>
        <p:spPr>
          <a:xfrm>
            <a:off x="6250022" y="906995"/>
            <a:ext cx="4539416" cy="5199070"/>
          </a:xfrm>
          <a:prstGeom prst="rect">
            <a:avLst/>
          </a:prstGeom>
        </p:spPr>
      </p:pic>
      <p:pic>
        <p:nvPicPr>
          <p:cNvPr id="9" name="Picture 8">
            <a:extLst>
              <a:ext uri="{FF2B5EF4-FFF2-40B4-BE49-F238E27FC236}">
                <a16:creationId xmlns:a16="http://schemas.microsoft.com/office/drawing/2014/main" id="{6444B937-5B7E-62BB-CA5A-677A2D3C40C1}"/>
              </a:ext>
            </a:extLst>
          </p:cNvPr>
          <p:cNvPicPr>
            <a:picLocks noChangeAspect="1"/>
          </p:cNvPicPr>
          <p:nvPr/>
        </p:nvPicPr>
        <p:blipFill>
          <a:blip r:embed="rId5"/>
          <a:stretch>
            <a:fillRect/>
          </a:stretch>
        </p:blipFill>
        <p:spPr>
          <a:xfrm>
            <a:off x="1727944" y="907289"/>
            <a:ext cx="4271155" cy="1138785"/>
          </a:xfrm>
          <a:prstGeom prst="rect">
            <a:avLst/>
          </a:prstGeom>
        </p:spPr>
      </p:pic>
      <p:sp>
        <p:nvSpPr>
          <p:cNvPr id="10" name="TextBox 99477">
            <a:extLst>
              <a:ext uri="{FF2B5EF4-FFF2-40B4-BE49-F238E27FC236}">
                <a16:creationId xmlns:a16="http://schemas.microsoft.com/office/drawing/2014/main" id="{669DE345-B4F7-3CDE-763F-BB5B4720E120}"/>
              </a:ext>
            </a:extLst>
          </p:cNvPr>
          <p:cNvSpPr txBox="1"/>
          <p:nvPr/>
        </p:nvSpPr>
        <p:spPr>
          <a:xfrm>
            <a:off x="3859541" y="909694"/>
            <a:ext cx="1894705" cy="253916"/>
          </a:xfrm>
          <a:prstGeom prst="rect">
            <a:avLst/>
          </a:prstGeom>
          <a:noFill/>
        </p:spPr>
        <p:txBody>
          <a:bodyPr rot="0" spcFirstLastPara="0" vert="horz" wrap="square" lIns="22860" tIns="11430" rIns="22860" bIns="1143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defTabSz="228600"/>
            <a:r>
              <a:rPr lang="en-US" sz="750">
                <a:solidFill>
                  <a:prstClr val="black"/>
                </a:solidFill>
                <a:latin typeface="Calibri"/>
                <a:ea typeface="Calibri"/>
                <a:cs typeface="Calibri"/>
              </a:rPr>
              <a:t>55% of all residents and fellows at Doctors Hospital attended  at least one IDC conference</a:t>
            </a:r>
          </a:p>
        </p:txBody>
      </p:sp>
      <p:pic>
        <p:nvPicPr>
          <p:cNvPr id="2" name="Picture 1">
            <a:extLst>
              <a:ext uri="{FF2B5EF4-FFF2-40B4-BE49-F238E27FC236}">
                <a16:creationId xmlns:a16="http://schemas.microsoft.com/office/drawing/2014/main" id="{D3570734-782A-026A-0F2D-E68595253869}"/>
              </a:ext>
            </a:extLst>
          </p:cNvPr>
          <p:cNvPicPr>
            <a:picLocks noChangeAspect="1"/>
          </p:cNvPicPr>
          <p:nvPr/>
        </p:nvPicPr>
        <p:blipFill>
          <a:blip r:embed="rId6"/>
          <a:srcRect r="143"/>
          <a:stretch>
            <a:fillRect/>
          </a:stretch>
        </p:blipFill>
        <p:spPr>
          <a:xfrm>
            <a:off x="1722655" y="2174010"/>
            <a:ext cx="4107162" cy="1670041"/>
          </a:xfrm>
          <a:prstGeom prst="rect">
            <a:avLst/>
          </a:prstGeom>
        </p:spPr>
      </p:pic>
      <p:sp>
        <p:nvSpPr>
          <p:cNvPr id="8" name="TextBox 99477">
            <a:extLst>
              <a:ext uri="{FF2B5EF4-FFF2-40B4-BE49-F238E27FC236}">
                <a16:creationId xmlns:a16="http://schemas.microsoft.com/office/drawing/2014/main" id="{FE3DC737-F3E0-BAAB-0166-E35AE8A63DDC}"/>
              </a:ext>
            </a:extLst>
          </p:cNvPr>
          <p:cNvSpPr txBox="1"/>
          <p:nvPr/>
        </p:nvSpPr>
        <p:spPr>
          <a:xfrm>
            <a:off x="1500881" y="648700"/>
            <a:ext cx="3785532" cy="253916"/>
          </a:xfrm>
          <a:prstGeom prst="rect">
            <a:avLst/>
          </a:prstGeom>
          <a:noFill/>
        </p:spPr>
        <p:txBody>
          <a:bodyPr rot="0" spcFirstLastPara="0" vert="horz" wrap="square" lIns="22860" tIns="11430" rIns="22860" bIns="1143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r>
              <a:rPr lang="en-US" sz="1500" b="1" dirty="0">
                <a:solidFill>
                  <a:prstClr val="black"/>
                </a:solidFill>
                <a:latin typeface="Calibri"/>
                <a:ea typeface="Calibri"/>
                <a:cs typeface="Calibri"/>
              </a:rPr>
              <a:t>Who Attended IDC?</a:t>
            </a:r>
            <a:endParaRPr lang="en-US" sz="2050" b="1" dirty="0">
              <a:solidFill>
                <a:prstClr val="black"/>
              </a:solidFill>
              <a:cs typeface="Times"/>
            </a:endParaRPr>
          </a:p>
        </p:txBody>
      </p:sp>
      <p:sp>
        <p:nvSpPr>
          <p:cNvPr id="11" name="TextBox 99477">
            <a:extLst>
              <a:ext uri="{FF2B5EF4-FFF2-40B4-BE49-F238E27FC236}">
                <a16:creationId xmlns:a16="http://schemas.microsoft.com/office/drawing/2014/main" id="{41EDD077-2218-F683-CCB2-B74A055CB278}"/>
              </a:ext>
            </a:extLst>
          </p:cNvPr>
          <p:cNvSpPr txBox="1"/>
          <p:nvPr/>
        </p:nvSpPr>
        <p:spPr>
          <a:xfrm>
            <a:off x="6627124" y="648700"/>
            <a:ext cx="3785532" cy="253916"/>
          </a:xfrm>
          <a:prstGeom prst="rect">
            <a:avLst/>
          </a:prstGeom>
          <a:noFill/>
        </p:spPr>
        <p:txBody>
          <a:bodyPr rot="0" spcFirstLastPara="0" vert="horz" wrap="square" lIns="22860" tIns="11430" rIns="22860" bIns="11430" numCol="1" spcCol="0" rtlCol="0" fromWordArt="0" anchor="t" anchorCtr="0" forceAA="0" compatLnSpc="1">
            <a:prstTxWarp prst="textNoShape">
              <a:avLst/>
            </a:prstTxWarp>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228600"/>
            <a:r>
              <a:rPr lang="en-US" sz="1500" b="1" dirty="0">
                <a:solidFill>
                  <a:prstClr val="black"/>
                </a:solidFill>
                <a:latin typeface="Calibri"/>
                <a:ea typeface="Calibri"/>
                <a:cs typeface="Calibri"/>
              </a:rPr>
              <a:t>How did they respond?</a:t>
            </a:r>
            <a:endParaRPr lang="en-US" sz="2050" b="1">
              <a:solidFill>
                <a:prstClr val="black"/>
              </a:solidFill>
              <a:cs typeface="Times"/>
            </a:endParaRPr>
          </a:p>
        </p:txBody>
      </p:sp>
      <p:sp>
        <p:nvSpPr>
          <p:cNvPr id="7" name="TextBox 6">
            <a:extLst>
              <a:ext uri="{FF2B5EF4-FFF2-40B4-BE49-F238E27FC236}">
                <a16:creationId xmlns:a16="http://schemas.microsoft.com/office/drawing/2014/main" id="{4EE16E16-48FE-F42B-E68A-5589C7D7FF47}"/>
              </a:ext>
            </a:extLst>
          </p:cNvPr>
          <p:cNvSpPr txBox="1"/>
          <p:nvPr/>
        </p:nvSpPr>
        <p:spPr>
          <a:xfrm>
            <a:off x="1570086" y="3995541"/>
            <a:ext cx="4578062" cy="3370153"/>
          </a:xfrm>
          <a:prstGeom prst="rect">
            <a:avLst/>
          </a:prstGeom>
          <a:noFill/>
        </p:spPr>
        <p:txBody>
          <a:bodyPr rot="0" spcFirstLastPara="0" vertOverflow="overflow" horzOverflow="overflow" vert="horz" wrap="square" lIns="22860" tIns="11430" rIns="22860" bIns="11430" numCol="1" spcCol="0" rtlCol="0" fromWordArt="0" anchor="ctr" anchorCtr="0" forceAA="0" compatLnSpc="1">
            <a:prstTxWarp prst="textNoShape">
              <a:avLst/>
            </a:prstTxWarp>
            <a:spAutoFit/>
          </a:bodyPr>
          <a:lstStyle/>
          <a:p>
            <a:pPr defTabSz="228600" eaLnBrk="0" fontAlgn="base" hangingPunct="0">
              <a:spcBef>
                <a:spcPct val="0"/>
              </a:spcBef>
              <a:spcAft>
                <a:spcPct val="0"/>
              </a:spcAft>
            </a:pPr>
            <a:r>
              <a:rPr lang="en-US" sz="1200" i="1" dirty="0">
                <a:solidFill>
                  <a:prstClr val="black"/>
                </a:solidFill>
                <a:latin typeface="Times" panose="02020603050405020304"/>
                <a:cs typeface="Times"/>
              </a:rPr>
              <a:t>"It has truly shown me how many people are in need. On top of that it has taught me to be flexible in order to adapt to the various needs of my patients in SDOH"</a:t>
            </a:r>
          </a:p>
          <a:p>
            <a:pPr defTabSz="228600" eaLnBrk="0" fontAlgn="base" hangingPunct="0">
              <a:spcBef>
                <a:spcPct val="0"/>
              </a:spcBef>
              <a:spcAft>
                <a:spcPct val="0"/>
              </a:spcAft>
            </a:pPr>
            <a:endParaRPr lang="en-US" sz="1200" i="1" dirty="0">
              <a:solidFill>
                <a:prstClr val="black"/>
              </a:solidFill>
              <a:latin typeface="Times" panose="02020603050405020304"/>
              <a:cs typeface="Times"/>
            </a:endParaRPr>
          </a:p>
          <a:p>
            <a:pPr defTabSz="228600" eaLnBrk="0" fontAlgn="base" hangingPunct="0">
              <a:spcBef>
                <a:spcPct val="0"/>
              </a:spcBef>
              <a:spcAft>
                <a:spcPct val="0"/>
              </a:spcAft>
            </a:pPr>
            <a:r>
              <a:rPr lang="en-US" sz="1200" i="1" dirty="0">
                <a:solidFill>
                  <a:prstClr val="black"/>
                </a:solidFill>
                <a:latin typeface="Times" panose="02020603050405020304"/>
                <a:cs typeface="Times"/>
              </a:rPr>
              <a:t>"I initially wanted to work in an area that had a lot of SDOH, but I am finding that I am tired from having so many encounters with so many barriers."</a:t>
            </a:r>
          </a:p>
          <a:p>
            <a:pPr algn="ctr" defTabSz="228600" eaLnBrk="0" fontAlgn="base" hangingPunct="0">
              <a:spcBef>
                <a:spcPct val="0"/>
              </a:spcBef>
              <a:spcAft>
                <a:spcPct val="0"/>
              </a:spcAft>
            </a:pPr>
            <a:endParaRPr lang="en-US" sz="1200" i="1" dirty="0">
              <a:solidFill>
                <a:prstClr val="black"/>
              </a:solidFill>
              <a:latin typeface="Times" panose="02020603050405020304"/>
              <a:cs typeface="Times"/>
            </a:endParaRPr>
          </a:p>
          <a:p>
            <a:pPr defTabSz="228600" eaLnBrk="0" fontAlgn="base" hangingPunct="0">
              <a:spcBef>
                <a:spcPct val="0"/>
              </a:spcBef>
              <a:spcAft>
                <a:spcPct val="0"/>
              </a:spcAft>
            </a:pPr>
            <a:r>
              <a:rPr lang="en-US" sz="1200" i="1" dirty="0">
                <a:solidFill>
                  <a:prstClr val="black"/>
                </a:solidFill>
                <a:latin typeface="Times" panose="02020603050405020304"/>
                <a:cs typeface="Times"/>
              </a:rPr>
              <a:t>"I enjoy providing health education to patients with lower health literacy"</a:t>
            </a:r>
          </a:p>
          <a:p>
            <a:pPr defTabSz="228600" eaLnBrk="0" fontAlgn="base" hangingPunct="0">
              <a:spcBef>
                <a:spcPct val="0"/>
              </a:spcBef>
              <a:spcAft>
                <a:spcPct val="0"/>
              </a:spcAft>
            </a:pPr>
            <a:endParaRPr lang="en-US" sz="1200" i="1" dirty="0">
              <a:solidFill>
                <a:prstClr val="black"/>
              </a:solidFill>
              <a:latin typeface="Times" panose="02020603050405020304"/>
              <a:cs typeface="Times"/>
            </a:endParaRPr>
          </a:p>
          <a:p>
            <a:pPr defTabSz="228600" eaLnBrk="0" fontAlgn="base" hangingPunct="0">
              <a:spcBef>
                <a:spcPct val="0"/>
              </a:spcBef>
              <a:spcAft>
                <a:spcPct val="0"/>
              </a:spcAft>
            </a:pPr>
            <a:r>
              <a:rPr lang="en-US" sz="1200" i="1" dirty="0">
                <a:solidFill>
                  <a:prstClr val="black"/>
                </a:solidFill>
                <a:latin typeface="Times" panose="02020603050405020304"/>
                <a:cs typeface="Times"/>
              </a:rPr>
              <a:t>Experience that made a meaningful impact: "Plenty of instances especially from a medication standpoint where I have had to find alternative ways for the patient to get the medication that they need"</a:t>
            </a:r>
          </a:p>
          <a:p>
            <a:pPr defTabSz="228600" eaLnBrk="0" fontAlgn="base" hangingPunct="0">
              <a:spcBef>
                <a:spcPct val="0"/>
              </a:spcBef>
              <a:spcAft>
                <a:spcPct val="0"/>
              </a:spcAft>
            </a:pPr>
            <a:endParaRPr lang="en-US" sz="2050" i="1" dirty="0">
              <a:solidFill>
                <a:prstClr val="black"/>
              </a:solidFill>
              <a:latin typeface="Times" panose="02020603050405020304"/>
              <a:cs typeface="Times"/>
            </a:endParaRPr>
          </a:p>
          <a:p>
            <a:pPr defTabSz="228600" eaLnBrk="0" fontAlgn="base" hangingPunct="0">
              <a:spcBef>
                <a:spcPct val="0"/>
              </a:spcBef>
              <a:spcAft>
                <a:spcPct val="0"/>
              </a:spcAft>
            </a:pPr>
            <a:endParaRPr lang="en-US" sz="2050" i="1" dirty="0">
              <a:solidFill>
                <a:prstClr val="black"/>
              </a:solidFill>
              <a:latin typeface="Times" panose="02020603050405020304"/>
              <a:cs typeface="Times"/>
            </a:endParaRPr>
          </a:p>
          <a:p>
            <a:pPr defTabSz="228600" eaLnBrk="0" fontAlgn="base" hangingPunct="0">
              <a:spcBef>
                <a:spcPct val="0"/>
              </a:spcBef>
              <a:spcAft>
                <a:spcPct val="0"/>
              </a:spcAft>
            </a:pPr>
            <a:endParaRPr lang="en-US" sz="2050" i="1" dirty="0">
              <a:solidFill>
                <a:prstClr val="black"/>
              </a:solidFill>
              <a:latin typeface="Times" panose="02020603050405020304"/>
              <a:cs typeface="Times"/>
            </a:endParaRPr>
          </a:p>
        </p:txBody>
      </p:sp>
    </p:spTree>
    <p:extLst>
      <p:ext uri="{BB962C8B-B14F-4D97-AF65-F5344CB8AC3E}">
        <p14:creationId xmlns:p14="http://schemas.microsoft.com/office/powerpoint/2010/main" val="2959874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2C98C-8389-8CB7-23B1-E925A69B6279}"/>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5BE956A6-0C33-A9A7-5089-E89239F9EC5C}"/>
              </a:ext>
            </a:extLst>
          </p:cNvPr>
          <p:cNvPicPr>
            <a:picLocks noChangeAspect="1"/>
          </p:cNvPicPr>
          <p:nvPr/>
        </p:nvPicPr>
        <p:blipFill>
          <a:blip r:embed="rId3"/>
          <a:stretch>
            <a:fillRect/>
          </a:stretch>
        </p:blipFill>
        <p:spPr>
          <a:xfrm>
            <a:off x="9682038" y="6128753"/>
            <a:ext cx="992210" cy="315495"/>
          </a:xfrm>
          <a:prstGeom prst="rect">
            <a:avLst/>
          </a:prstGeom>
        </p:spPr>
      </p:pic>
      <p:sp>
        <p:nvSpPr>
          <p:cNvPr id="5" name="Text Box 13">
            <a:extLst>
              <a:ext uri="{FF2B5EF4-FFF2-40B4-BE49-F238E27FC236}">
                <a16:creationId xmlns:a16="http://schemas.microsoft.com/office/drawing/2014/main" id="{0D04C1B9-FEE9-1DA0-0BB7-7B795361FF4B}"/>
              </a:ext>
            </a:extLst>
          </p:cNvPr>
          <p:cNvSpPr txBox="1">
            <a:spLocks noChangeArrowheads="1"/>
          </p:cNvSpPr>
          <p:nvPr/>
        </p:nvSpPr>
        <p:spPr bwMode="auto">
          <a:xfrm>
            <a:off x="1483178" y="225203"/>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2400" b="1">
                <a:solidFill>
                  <a:prstClr val="white"/>
                </a:solidFill>
                <a:latin typeface="Calibri" panose="020F0502020204030204" pitchFamily="34" charset="0"/>
              </a:rPr>
              <a:t>Discussion   </a:t>
            </a:r>
          </a:p>
        </p:txBody>
      </p:sp>
      <p:sp>
        <p:nvSpPr>
          <p:cNvPr id="12" name="TextBox 11">
            <a:extLst>
              <a:ext uri="{FF2B5EF4-FFF2-40B4-BE49-F238E27FC236}">
                <a16:creationId xmlns:a16="http://schemas.microsoft.com/office/drawing/2014/main" id="{DCFFB37D-B172-19B2-4D3C-281BA2E404FD}"/>
              </a:ext>
            </a:extLst>
          </p:cNvPr>
          <p:cNvSpPr txBox="1"/>
          <p:nvPr/>
        </p:nvSpPr>
        <p:spPr>
          <a:xfrm>
            <a:off x="1491252" y="832104"/>
            <a:ext cx="9163564" cy="4824398"/>
          </a:xfrm>
          <a:prstGeom prst="rect">
            <a:avLst/>
          </a:prstGeom>
          <a:noFill/>
        </p:spPr>
        <p:txBody>
          <a:bodyPr wrap="square" lIns="22860" tIns="11430" rIns="22860" bIns="11430" anchor="t">
            <a:spAutoFit/>
          </a:bodyPr>
          <a:lstStyle/>
          <a:p>
            <a:pPr algn="ctr" defTabSz="228600" eaLnBrk="0" fontAlgn="base" hangingPunct="0">
              <a:spcBef>
                <a:spcPct val="0"/>
              </a:spcBef>
              <a:spcAft>
                <a:spcPct val="0"/>
              </a:spcAft>
            </a:pPr>
            <a:r>
              <a:rPr lang="en-US" sz="2400" b="1" dirty="0">
                <a:solidFill>
                  <a:srgbClr val="000000"/>
                </a:solidFill>
                <a:latin typeface="Aptos"/>
              </a:rPr>
              <a:t>Key takeaways:</a:t>
            </a:r>
            <a:r>
              <a:rPr lang="en-US" sz="2400" dirty="0">
                <a:solidFill>
                  <a:srgbClr val="000000"/>
                </a:solidFill>
                <a:latin typeface="Aptos"/>
              </a:rPr>
              <a:t> IDC and Community Care experiences may support physician identity formation</a:t>
            </a:r>
            <a:endParaRPr lang="en-US" sz="2400" dirty="0">
              <a:solidFill>
                <a:prstClr val="black"/>
              </a:solidFill>
              <a:latin typeface="Times" panose="02020603050405020304"/>
              <a:cs typeface="Times"/>
            </a:endParaRPr>
          </a:p>
          <a:p>
            <a:pPr algn="ctr" defTabSz="228600" eaLnBrk="0" fontAlgn="base" hangingPunct="0">
              <a:spcBef>
                <a:spcPct val="0"/>
              </a:spcBef>
              <a:spcAft>
                <a:spcPct val="0"/>
              </a:spcAft>
            </a:pPr>
            <a:r>
              <a:rPr lang="en-US" sz="2400" b="1" dirty="0">
                <a:solidFill>
                  <a:srgbClr val="000000"/>
                </a:solidFill>
                <a:latin typeface="Aptos"/>
              </a:rPr>
              <a:t>Quantitative IPE survey findings:</a:t>
            </a:r>
            <a:r>
              <a:rPr lang="en-US" sz="2400" dirty="0">
                <a:solidFill>
                  <a:srgbClr val="000000"/>
                </a:solidFill>
                <a:latin typeface="Aptos"/>
              </a:rPr>
              <a:t> Communication and collaboration were the most frequently reported skills gained</a:t>
            </a:r>
          </a:p>
          <a:p>
            <a:pPr algn="ctr" defTabSz="228600" eaLnBrk="0" fontAlgn="base" hangingPunct="0">
              <a:spcBef>
                <a:spcPct val="0"/>
              </a:spcBef>
              <a:spcAft>
                <a:spcPct val="0"/>
              </a:spcAft>
            </a:pPr>
            <a:r>
              <a:rPr lang="en-US" sz="2400" b="1" dirty="0">
                <a:solidFill>
                  <a:srgbClr val="000000"/>
                </a:solidFill>
                <a:latin typeface="Aptos"/>
              </a:rPr>
              <a:t>Qualitative Community Care survey data:</a:t>
            </a:r>
            <a:r>
              <a:rPr lang="en-US" sz="2400" dirty="0">
                <a:solidFill>
                  <a:srgbClr val="000000"/>
                </a:solidFill>
                <a:latin typeface="Aptos"/>
              </a:rPr>
              <a:t> 8 FM/IM residents responded to date; responses suggest that experiences in Community Care may foster a commitment to equitable, compassionate care</a:t>
            </a:r>
          </a:p>
          <a:p>
            <a:pPr algn="ctr" defTabSz="228600" eaLnBrk="0" fontAlgn="base" hangingPunct="0">
              <a:spcBef>
                <a:spcPct val="0"/>
              </a:spcBef>
              <a:spcAft>
                <a:spcPct val="0"/>
              </a:spcAft>
            </a:pPr>
            <a:r>
              <a:rPr lang="en-US" sz="2400" b="1" dirty="0">
                <a:solidFill>
                  <a:srgbClr val="000000"/>
                </a:solidFill>
                <a:latin typeface="Aptos"/>
              </a:rPr>
              <a:t>Next steps:</a:t>
            </a:r>
            <a:r>
              <a:rPr lang="en-US" sz="2400" dirty="0">
                <a:solidFill>
                  <a:srgbClr val="000000"/>
                </a:solidFill>
                <a:latin typeface="Aptos"/>
              </a:rPr>
              <a:t> Analyze the </a:t>
            </a:r>
            <a:r>
              <a:rPr lang="en-US" sz="2400" u="sng" dirty="0">
                <a:solidFill>
                  <a:srgbClr val="000000"/>
                </a:solidFill>
                <a:latin typeface="Aptos"/>
              </a:rPr>
              <a:t>October 14, 2026</a:t>
            </a:r>
            <a:r>
              <a:rPr lang="en-US" sz="2400" dirty="0">
                <a:solidFill>
                  <a:srgbClr val="000000"/>
                </a:solidFill>
                <a:latin typeface="Aptos"/>
              </a:rPr>
              <a:t> IDC: “You vs. Doctor You 2.0” focused on imposter syndrome and navigating the clinical environment.  Relaunch/rebrand Community Care surveys</a:t>
            </a:r>
          </a:p>
          <a:p>
            <a:pPr algn="ctr" defTabSz="228600" eaLnBrk="0" fontAlgn="base" hangingPunct="0">
              <a:spcBef>
                <a:spcPct val="0"/>
              </a:spcBef>
              <a:spcAft>
                <a:spcPct val="0"/>
              </a:spcAft>
            </a:pPr>
            <a:r>
              <a:rPr lang="en-US" sz="2400" b="1" dirty="0">
                <a:solidFill>
                  <a:srgbClr val="000000"/>
                </a:solidFill>
                <a:latin typeface="Aptos"/>
              </a:rPr>
              <a:t>Challenges:</a:t>
            </a:r>
            <a:r>
              <a:rPr lang="en-US" sz="2400" dirty="0">
                <a:solidFill>
                  <a:srgbClr val="000000"/>
                </a:solidFill>
                <a:latin typeface="Aptos"/>
              </a:rPr>
              <a:t> Limited qualitative responses and uncertainty regarding continuation of future IDC sessions.</a:t>
            </a:r>
          </a:p>
        </p:txBody>
      </p:sp>
    </p:spTree>
    <p:extLst>
      <p:ext uri="{BB962C8B-B14F-4D97-AF65-F5344CB8AC3E}">
        <p14:creationId xmlns:p14="http://schemas.microsoft.com/office/powerpoint/2010/main" val="1887646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83195"/>
            <a:ext cx="10460736" cy="4684996"/>
          </a:xfrm>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3200" dirty="0">
                <a:solidFill>
                  <a:srgbClr val="92D050"/>
                </a:solidFill>
              </a:rPr>
              <a:t> Hackensack Meridian </a:t>
            </a:r>
            <a:br>
              <a:rPr lang="en-US" sz="3200" dirty="0">
                <a:solidFill>
                  <a:srgbClr val="92D050"/>
                </a:solidFill>
              </a:rPr>
            </a:br>
            <a:endParaRPr lang="en-US" sz="3200" dirty="0">
              <a:solidFill>
                <a:srgbClr val="92D050"/>
              </a:solidFill>
            </a:endParaRPr>
          </a:p>
        </p:txBody>
      </p:sp>
    </p:spTree>
    <p:extLst>
      <p:ext uri="{BB962C8B-B14F-4D97-AF65-F5344CB8AC3E}">
        <p14:creationId xmlns:p14="http://schemas.microsoft.com/office/powerpoint/2010/main" val="2863805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Google Shape;34;g3fb6d06bd7e_0_4"/>
          <p:cNvSpPr txBox="1"/>
          <p:nvPr/>
        </p:nvSpPr>
        <p:spPr>
          <a:xfrm>
            <a:off x="2626669" y="0"/>
            <a:ext cx="7261425" cy="1067726"/>
          </a:xfrm>
          <a:prstGeom prst="rect">
            <a:avLst/>
          </a:prstGeom>
          <a:noFill/>
          <a:ln>
            <a:noFill/>
          </a:ln>
        </p:spPr>
        <p:txBody>
          <a:bodyPr spcFirstLastPara="1" wrap="square" lIns="23144" tIns="11556" rIns="23144" bIns="11556" anchor="t" anchorCtr="0">
            <a:spAutoFit/>
          </a:bodyPr>
          <a:lstStyle/>
          <a:p>
            <a:pPr algn="ctr" defTabSz="228600">
              <a:buClr>
                <a:srgbClr val="000000"/>
              </a:buClr>
            </a:pPr>
            <a:r>
              <a:rPr lang="en-US" sz="1781" b="1" kern="0">
                <a:solidFill>
                  <a:srgbClr val="000000"/>
                </a:solidFill>
                <a:latin typeface="Calibri"/>
                <a:ea typeface="Calibri"/>
                <a:cs typeface="Calibri"/>
                <a:sym typeface="Calibri"/>
              </a:rPr>
              <a:t>Improving Clinical Competency Through Direct Observation in</a:t>
            </a:r>
            <a:endParaRPr sz="1781" b="1" kern="0">
              <a:solidFill>
                <a:srgbClr val="000000"/>
              </a:solidFill>
              <a:latin typeface="Calibri"/>
              <a:ea typeface="Calibri"/>
              <a:cs typeface="Calibri"/>
              <a:sym typeface="Calibri"/>
            </a:endParaRPr>
          </a:p>
          <a:p>
            <a:pPr algn="ctr" defTabSz="228600">
              <a:buClr>
                <a:srgbClr val="000000"/>
              </a:buClr>
            </a:pPr>
            <a:r>
              <a:rPr lang="en-US" sz="1781" b="1" kern="0">
                <a:solidFill>
                  <a:srgbClr val="000000"/>
                </a:solidFill>
                <a:latin typeface="Calibri"/>
                <a:ea typeface="Calibri"/>
                <a:cs typeface="Calibri"/>
                <a:sym typeface="Calibri"/>
              </a:rPr>
              <a:t> Family Medicine Residency</a:t>
            </a:r>
            <a:endParaRPr sz="1781" b="1" kern="0">
              <a:solidFill>
                <a:srgbClr val="000000"/>
              </a:solidFill>
              <a:latin typeface="Calibri"/>
              <a:ea typeface="Calibri"/>
              <a:cs typeface="Calibri"/>
              <a:sym typeface="Calibri"/>
            </a:endParaRPr>
          </a:p>
          <a:p>
            <a:pPr algn="ctr" defTabSz="228600">
              <a:buClr>
                <a:srgbClr val="000000"/>
              </a:buClr>
            </a:pPr>
            <a:r>
              <a:rPr lang="en-US" sz="1075" b="1" kern="0">
                <a:solidFill>
                  <a:srgbClr val="000000"/>
                </a:solidFill>
                <a:latin typeface="Calibri"/>
                <a:ea typeface="Calibri"/>
                <a:cs typeface="Calibri"/>
                <a:sym typeface="Calibri"/>
              </a:rPr>
              <a:t>Yousef Ksheboon MD</a:t>
            </a:r>
            <a:r>
              <a:rPr lang="en-US" sz="1075" b="1" kern="0" baseline="30000">
                <a:solidFill>
                  <a:srgbClr val="000000"/>
                </a:solidFill>
                <a:latin typeface="Calibri"/>
                <a:ea typeface="Calibri"/>
                <a:cs typeface="Calibri"/>
                <a:sym typeface="Calibri"/>
              </a:rPr>
              <a:t>1</a:t>
            </a:r>
            <a:r>
              <a:rPr lang="en-US" sz="1075" b="1" kern="0">
                <a:solidFill>
                  <a:srgbClr val="000000"/>
                </a:solidFill>
                <a:latin typeface="Calibri"/>
                <a:ea typeface="Calibri"/>
                <a:cs typeface="Calibri"/>
                <a:sym typeface="Calibri"/>
              </a:rPr>
              <a:t>, Christina Delisi MD</a:t>
            </a:r>
            <a:r>
              <a:rPr lang="en-US" sz="1075" b="1" kern="0" baseline="30000">
                <a:solidFill>
                  <a:srgbClr val="000000"/>
                </a:solidFill>
                <a:latin typeface="Calibri"/>
                <a:ea typeface="Calibri"/>
                <a:cs typeface="Calibri"/>
                <a:sym typeface="Calibri"/>
              </a:rPr>
              <a:t>1</a:t>
            </a:r>
            <a:r>
              <a:rPr lang="en-US" sz="1075" b="1" kern="0">
                <a:solidFill>
                  <a:srgbClr val="000000"/>
                </a:solidFill>
                <a:latin typeface="Calibri"/>
                <a:ea typeface="Calibri"/>
                <a:cs typeface="Calibri"/>
                <a:sym typeface="Calibri"/>
              </a:rPr>
              <a:t>, Sagar Acharya MD</a:t>
            </a:r>
            <a:r>
              <a:rPr lang="en-US" sz="1075" b="1" kern="0" baseline="30000">
                <a:solidFill>
                  <a:srgbClr val="000000"/>
                </a:solidFill>
                <a:latin typeface="Calibri"/>
                <a:ea typeface="Calibri"/>
                <a:cs typeface="Calibri"/>
                <a:sym typeface="Calibri"/>
              </a:rPr>
              <a:t>1</a:t>
            </a:r>
            <a:r>
              <a:rPr lang="en-US" sz="1075" b="1" kern="0">
                <a:solidFill>
                  <a:srgbClr val="000000"/>
                </a:solidFill>
                <a:latin typeface="Calibri"/>
                <a:ea typeface="Calibri"/>
                <a:cs typeface="Calibri"/>
                <a:sym typeface="Calibri"/>
              </a:rPr>
              <a:t>, Apurva Patil MD</a:t>
            </a:r>
            <a:r>
              <a:rPr lang="en-US" sz="1075" b="1" kern="0" baseline="30000">
                <a:solidFill>
                  <a:srgbClr val="000000"/>
                </a:solidFill>
                <a:latin typeface="Calibri"/>
                <a:ea typeface="Calibri"/>
                <a:cs typeface="Calibri"/>
                <a:sym typeface="Calibri"/>
              </a:rPr>
              <a:t>1</a:t>
            </a:r>
            <a:r>
              <a:rPr lang="en-US" sz="1075" b="1" kern="0">
                <a:solidFill>
                  <a:srgbClr val="000000"/>
                </a:solidFill>
                <a:latin typeface="Calibri"/>
                <a:ea typeface="Calibri"/>
                <a:cs typeface="Calibri"/>
                <a:sym typeface="Calibri"/>
              </a:rPr>
              <a:t>, Ann Yacoubian MD</a:t>
            </a:r>
            <a:r>
              <a:rPr lang="en-US" sz="1075" b="1" kern="0" baseline="30000">
                <a:solidFill>
                  <a:srgbClr val="000000"/>
                </a:solidFill>
                <a:latin typeface="Calibri"/>
                <a:ea typeface="Calibri"/>
                <a:cs typeface="Calibri"/>
                <a:sym typeface="Calibri"/>
              </a:rPr>
              <a:t>1</a:t>
            </a:r>
            <a:r>
              <a:rPr lang="en-US" sz="1075" b="1" kern="0">
                <a:solidFill>
                  <a:srgbClr val="000000"/>
                </a:solidFill>
                <a:latin typeface="Calibri"/>
                <a:ea typeface="Calibri"/>
                <a:cs typeface="Calibri"/>
                <a:sym typeface="Calibri"/>
              </a:rPr>
              <a:t>, Shana John MD</a:t>
            </a:r>
            <a:r>
              <a:rPr lang="en-US" sz="1075" b="1" kern="0" baseline="30000">
                <a:solidFill>
                  <a:srgbClr val="000000"/>
                </a:solidFill>
                <a:latin typeface="Calibri"/>
                <a:ea typeface="Calibri"/>
                <a:cs typeface="Calibri"/>
                <a:sym typeface="Calibri"/>
              </a:rPr>
              <a:t>1</a:t>
            </a:r>
            <a:r>
              <a:rPr lang="en-US" sz="1075" b="1" kern="0">
                <a:solidFill>
                  <a:srgbClr val="000000"/>
                </a:solidFill>
                <a:latin typeface="Calibri"/>
                <a:ea typeface="Calibri"/>
                <a:cs typeface="Calibri"/>
                <a:sym typeface="Calibri"/>
              </a:rPr>
              <a:t>, Andrez Paz DO</a:t>
            </a:r>
            <a:r>
              <a:rPr lang="en-US" sz="1075" b="1" kern="0" baseline="30000">
                <a:solidFill>
                  <a:srgbClr val="000000"/>
                </a:solidFill>
                <a:latin typeface="Calibri"/>
                <a:ea typeface="Calibri"/>
                <a:cs typeface="Calibri"/>
                <a:sym typeface="Calibri"/>
              </a:rPr>
              <a:t>1</a:t>
            </a:r>
            <a:r>
              <a:rPr lang="en-US" sz="1075" b="1" kern="0">
                <a:solidFill>
                  <a:srgbClr val="000000"/>
                </a:solidFill>
                <a:latin typeface="Calibri"/>
                <a:ea typeface="Calibri"/>
                <a:cs typeface="Calibri"/>
                <a:sym typeface="Calibri"/>
              </a:rPr>
              <a:t>, Akshay Patel MD</a:t>
            </a:r>
            <a:r>
              <a:rPr lang="en-US" sz="1075" b="1" kern="0" baseline="30000">
                <a:solidFill>
                  <a:srgbClr val="000000"/>
                </a:solidFill>
                <a:latin typeface="Calibri"/>
                <a:ea typeface="Calibri"/>
                <a:cs typeface="Calibri"/>
                <a:sym typeface="Calibri"/>
              </a:rPr>
              <a:t>1</a:t>
            </a:r>
            <a:r>
              <a:rPr lang="en-US" sz="1075" b="1" kern="0">
                <a:solidFill>
                  <a:srgbClr val="000000"/>
                </a:solidFill>
                <a:latin typeface="Calibri"/>
                <a:ea typeface="Calibri"/>
                <a:cs typeface="Calibri"/>
                <a:sym typeface="Calibri"/>
              </a:rPr>
              <a:t>, Jillian Weinfeld MD</a:t>
            </a:r>
            <a:r>
              <a:rPr lang="en-US" sz="1075" b="1" kern="0" baseline="30000">
                <a:solidFill>
                  <a:srgbClr val="000000"/>
                </a:solidFill>
                <a:latin typeface="Calibri"/>
                <a:ea typeface="Calibri"/>
                <a:cs typeface="Calibri"/>
                <a:sym typeface="Calibri"/>
              </a:rPr>
              <a:t>1</a:t>
            </a:r>
            <a:r>
              <a:rPr lang="en-US" sz="1075" b="1" kern="0">
                <a:solidFill>
                  <a:srgbClr val="000000"/>
                </a:solidFill>
                <a:latin typeface="Calibri"/>
                <a:ea typeface="Calibri"/>
                <a:cs typeface="Calibri"/>
                <a:sym typeface="Calibri"/>
              </a:rPr>
              <a:t>, Kelly Ussery- Kronhaus MD</a:t>
            </a:r>
            <a:r>
              <a:rPr lang="en-US" sz="1075" b="1" kern="0" baseline="30000">
                <a:solidFill>
                  <a:srgbClr val="000000"/>
                </a:solidFill>
                <a:latin typeface="Calibri"/>
                <a:ea typeface="Calibri"/>
                <a:cs typeface="Calibri"/>
                <a:sym typeface="Calibri"/>
              </a:rPr>
              <a:t>1</a:t>
            </a:r>
            <a:r>
              <a:rPr lang="en-US" sz="1075" b="1" kern="0">
                <a:solidFill>
                  <a:srgbClr val="000000"/>
                </a:solidFill>
                <a:latin typeface="Calibri"/>
                <a:ea typeface="Calibri"/>
                <a:cs typeface="Calibri"/>
                <a:sym typeface="Calibri"/>
              </a:rPr>
              <a:t>, Kenneth Kronhaus MD</a:t>
            </a:r>
            <a:r>
              <a:rPr lang="en-US" sz="1075" b="1" kern="0" baseline="30000">
                <a:solidFill>
                  <a:srgbClr val="000000"/>
                </a:solidFill>
                <a:latin typeface="Calibri"/>
                <a:ea typeface="Calibri"/>
                <a:cs typeface="Calibri"/>
                <a:sym typeface="Calibri"/>
              </a:rPr>
              <a:t>1</a:t>
            </a:r>
            <a:endParaRPr sz="1075" b="1" kern="0" baseline="30000">
              <a:solidFill>
                <a:srgbClr val="000000"/>
              </a:solidFill>
              <a:latin typeface="Calibri"/>
              <a:ea typeface="Calibri"/>
              <a:cs typeface="Calibri"/>
              <a:sym typeface="Calibri"/>
            </a:endParaRPr>
          </a:p>
          <a:p>
            <a:pPr algn="ctr" defTabSz="228600">
              <a:buClr>
                <a:srgbClr val="000000"/>
              </a:buClr>
            </a:pPr>
            <a:r>
              <a:rPr lang="en-US" sz="1075" b="1" kern="0" baseline="30000">
                <a:solidFill>
                  <a:srgbClr val="000000"/>
                </a:solidFill>
                <a:latin typeface="Calibri"/>
                <a:ea typeface="Calibri"/>
                <a:cs typeface="Calibri"/>
                <a:sym typeface="Calibri"/>
              </a:rPr>
              <a:t>1</a:t>
            </a:r>
            <a:r>
              <a:rPr lang="en-US" sz="1075" b="1" kern="0">
                <a:solidFill>
                  <a:srgbClr val="000000"/>
                </a:solidFill>
                <a:latin typeface="Calibri"/>
                <a:ea typeface="Calibri"/>
                <a:cs typeface="Calibri"/>
                <a:sym typeface="Calibri"/>
              </a:rPr>
              <a:t>Hackensack Meridian Health Ocean University Medical Center</a:t>
            </a:r>
            <a:endParaRPr sz="1075" b="1" kern="0">
              <a:solidFill>
                <a:srgbClr val="000000"/>
              </a:solidFill>
              <a:latin typeface="Calibri"/>
              <a:ea typeface="Calibri"/>
              <a:cs typeface="Calibri"/>
              <a:sym typeface="Calibri"/>
            </a:endParaRPr>
          </a:p>
        </p:txBody>
      </p:sp>
      <p:sp>
        <p:nvSpPr>
          <p:cNvPr id="35" name="Google Shape;35;g3fb6d06bd7e_0_4"/>
          <p:cNvSpPr txBox="1"/>
          <p:nvPr/>
        </p:nvSpPr>
        <p:spPr>
          <a:xfrm>
            <a:off x="9718363" y="40344"/>
            <a:ext cx="1190550" cy="785598"/>
          </a:xfrm>
          <a:prstGeom prst="rect">
            <a:avLst/>
          </a:prstGeom>
          <a:solidFill>
            <a:schemeClr val="lt1"/>
          </a:solidFill>
          <a:ln>
            <a:noFill/>
          </a:ln>
        </p:spPr>
        <p:txBody>
          <a:bodyPr spcFirstLastPara="1" wrap="square" lIns="23144" tIns="11556" rIns="23144" bIns="11556" anchor="t" anchorCtr="0">
            <a:spAutoFit/>
          </a:bodyPr>
          <a:lstStyle/>
          <a:p>
            <a:pPr algn="ctr" defTabSz="228600">
              <a:buClr>
                <a:srgbClr val="000000"/>
              </a:buClr>
              <a:buSzPts val="8240"/>
            </a:pPr>
            <a:endParaRPr sz="2060" kern="0">
              <a:solidFill>
                <a:srgbClr val="000000"/>
              </a:solidFill>
              <a:latin typeface="Calibri"/>
              <a:ea typeface="Calibri"/>
              <a:cs typeface="Calibri"/>
              <a:sym typeface="Calibri"/>
            </a:endParaRPr>
          </a:p>
          <a:p>
            <a:pPr algn="ctr" defTabSz="228600">
              <a:spcBef>
                <a:spcPts val="458"/>
              </a:spcBef>
              <a:buClr>
                <a:srgbClr val="000000"/>
              </a:buClr>
              <a:buSzPts val="4120"/>
            </a:pPr>
            <a:endParaRPr sz="1030" kern="0">
              <a:solidFill>
                <a:srgbClr val="000000"/>
              </a:solidFill>
              <a:latin typeface="Calibri"/>
              <a:ea typeface="Calibri"/>
              <a:cs typeface="Calibri"/>
              <a:sym typeface="Calibri"/>
            </a:endParaRPr>
          </a:p>
          <a:p>
            <a:pPr algn="ctr" defTabSz="228600">
              <a:spcBef>
                <a:spcPts val="458"/>
              </a:spcBef>
              <a:buClr>
                <a:srgbClr val="000000"/>
              </a:buClr>
              <a:buSzPts val="4120"/>
            </a:pPr>
            <a:endParaRPr sz="1030" kern="0">
              <a:solidFill>
                <a:srgbClr val="000000"/>
              </a:solidFill>
              <a:latin typeface="Calibri"/>
              <a:ea typeface="Calibri"/>
              <a:cs typeface="Calibri"/>
              <a:sym typeface="Calibri"/>
            </a:endParaRPr>
          </a:p>
        </p:txBody>
      </p:sp>
      <p:pic>
        <p:nvPicPr>
          <p:cNvPr id="51" name="Google Shape;51;g3fb6d06bd7e_0_4"/>
          <p:cNvPicPr preferRelativeResize="0"/>
          <p:nvPr/>
        </p:nvPicPr>
        <p:blipFill rotWithShape="1">
          <a:blip r:embed="rId3">
            <a:alphaModFix/>
          </a:blip>
          <a:srcRect/>
          <a:stretch/>
        </p:blipFill>
        <p:spPr>
          <a:xfrm>
            <a:off x="9845031" y="564675"/>
            <a:ext cx="780724" cy="248469"/>
          </a:xfrm>
          <a:prstGeom prst="rect">
            <a:avLst/>
          </a:prstGeom>
          <a:noFill/>
          <a:ln>
            <a:noFill/>
          </a:ln>
        </p:spPr>
      </p:pic>
      <p:pic>
        <p:nvPicPr>
          <p:cNvPr id="52" name="Google Shape;52;g3fb6d06bd7e_0_4"/>
          <p:cNvPicPr preferRelativeResize="0"/>
          <p:nvPr/>
        </p:nvPicPr>
        <p:blipFill rotWithShape="1">
          <a:blip r:embed="rId4">
            <a:alphaModFix/>
          </a:blip>
          <a:srcRect/>
          <a:stretch/>
        </p:blipFill>
        <p:spPr>
          <a:xfrm>
            <a:off x="9627591" y="102344"/>
            <a:ext cx="1038568" cy="318478"/>
          </a:xfrm>
          <a:prstGeom prst="rect">
            <a:avLst/>
          </a:prstGeom>
          <a:noFill/>
          <a:ln>
            <a:noFill/>
          </a:ln>
        </p:spPr>
      </p:pic>
      <p:pic>
        <p:nvPicPr>
          <p:cNvPr id="54" name="Google Shape;54;g3fb6d06bd7e_0_4"/>
          <p:cNvPicPr preferRelativeResize="0"/>
          <p:nvPr/>
        </p:nvPicPr>
        <p:blipFill rotWithShape="1">
          <a:blip r:embed="rId5">
            <a:alphaModFix/>
          </a:blip>
          <a:srcRect/>
          <a:stretch/>
        </p:blipFill>
        <p:spPr>
          <a:xfrm>
            <a:off x="1295400" y="40344"/>
            <a:ext cx="1625212" cy="524331"/>
          </a:xfrm>
          <a:prstGeom prst="rect">
            <a:avLst/>
          </a:prstGeom>
          <a:noFill/>
          <a:ln>
            <a:noFill/>
          </a:ln>
        </p:spPr>
      </p:pic>
      <p:pic>
        <p:nvPicPr>
          <p:cNvPr id="3" name="Picture 2" descr="The image illustrates a timeline or project plan, showcasing a series of interventions aimed at improving clinical competency assessments for residents, with an emphasis on real-time feedback and longitudinal tracking.&#10;&#10;AI-generated content may be incorrect.">
            <a:extLst>
              <a:ext uri="{FF2B5EF4-FFF2-40B4-BE49-F238E27FC236}">
                <a16:creationId xmlns:a16="http://schemas.microsoft.com/office/drawing/2014/main" id="{00D67A6D-91BA-92B9-CC67-CEE05F6D7A54}"/>
              </a:ext>
            </a:extLst>
          </p:cNvPr>
          <p:cNvPicPr>
            <a:picLocks noChangeAspect="1"/>
          </p:cNvPicPr>
          <p:nvPr/>
        </p:nvPicPr>
        <p:blipFill>
          <a:blip r:embed="rId6"/>
          <a:srcRect t="782" b="3643"/>
          <a:stretch>
            <a:fillRect/>
          </a:stretch>
        </p:blipFill>
        <p:spPr>
          <a:xfrm>
            <a:off x="1117739" y="1211578"/>
            <a:ext cx="9497750" cy="5080479"/>
          </a:xfrm>
          <a:prstGeom prst="rect">
            <a:avLst/>
          </a:prstGeom>
        </p:spPr>
      </p:pic>
    </p:spTree>
    <p:extLst>
      <p:ext uri="{BB962C8B-B14F-4D97-AF65-F5344CB8AC3E}">
        <p14:creationId xmlns:p14="http://schemas.microsoft.com/office/powerpoint/2010/main" val="1169886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83195"/>
            <a:ext cx="10460736" cy="4684996"/>
          </a:xfrm>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3200" dirty="0">
                <a:solidFill>
                  <a:srgbClr val="92D050"/>
                </a:solidFill>
              </a:rPr>
              <a:t>AdventHealth Orlando</a:t>
            </a:r>
            <a:br>
              <a:rPr lang="en-US" sz="3200" dirty="0">
                <a:solidFill>
                  <a:srgbClr val="92D050"/>
                </a:solidFill>
              </a:rPr>
            </a:br>
            <a:br>
              <a:rPr lang="en-US" sz="3200" dirty="0">
                <a:solidFill>
                  <a:schemeClr val="accent6"/>
                </a:solidFill>
              </a:rPr>
            </a:br>
            <a:endParaRPr lang="en-US" sz="3200" dirty="0">
              <a:solidFill>
                <a:schemeClr val="accent6"/>
              </a:solidFill>
            </a:endParaRPr>
          </a:p>
        </p:txBody>
      </p:sp>
    </p:spTree>
    <p:extLst>
      <p:ext uri="{BB962C8B-B14F-4D97-AF65-F5344CB8AC3E}">
        <p14:creationId xmlns:p14="http://schemas.microsoft.com/office/powerpoint/2010/main" val="15210568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1E60A5-1D51-0372-17E7-2539008BAE93}"/>
              </a:ext>
            </a:extLst>
          </p:cNvPr>
          <p:cNvPicPr>
            <a:picLocks noChangeAspect="1"/>
          </p:cNvPicPr>
          <p:nvPr/>
        </p:nvPicPr>
        <p:blipFill>
          <a:blip r:embed="rId3"/>
          <a:stretch>
            <a:fillRect/>
          </a:stretch>
        </p:blipFill>
        <p:spPr>
          <a:xfrm>
            <a:off x="-1358" y="0"/>
            <a:ext cx="1756858" cy="683616"/>
          </a:xfrm>
          <a:prstGeom prst="rect">
            <a:avLst/>
          </a:prstGeom>
        </p:spPr>
      </p:pic>
      <p:pic>
        <p:nvPicPr>
          <p:cNvPr id="3" name="Picture 2" descr="N&#10;&#10;AI-generated content may be incorrect.">
            <a:extLst>
              <a:ext uri="{FF2B5EF4-FFF2-40B4-BE49-F238E27FC236}">
                <a16:creationId xmlns:a16="http://schemas.microsoft.com/office/drawing/2014/main" id="{3F9FB4EA-B440-B2D8-298A-EB60BFB8E575}"/>
              </a:ext>
            </a:extLst>
          </p:cNvPr>
          <p:cNvPicPr>
            <a:picLocks noChangeAspect="1"/>
          </p:cNvPicPr>
          <p:nvPr/>
        </p:nvPicPr>
        <p:blipFill>
          <a:blip r:embed="rId4"/>
          <a:stretch>
            <a:fillRect/>
          </a:stretch>
        </p:blipFill>
        <p:spPr>
          <a:xfrm>
            <a:off x="9682038" y="6128753"/>
            <a:ext cx="992210" cy="315495"/>
          </a:xfrm>
          <a:prstGeom prst="rect">
            <a:avLst/>
          </a:prstGeom>
        </p:spPr>
      </p:pic>
      <p:sp>
        <p:nvSpPr>
          <p:cNvPr id="5" name="Text Box 13">
            <a:extLst>
              <a:ext uri="{FF2B5EF4-FFF2-40B4-BE49-F238E27FC236}">
                <a16:creationId xmlns:a16="http://schemas.microsoft.com/office/drawing/2014/main" id="{99F11805-8D3B-3EF9-BA43-383F9CCE4622}"/>
              </a:ext>
            </a:extLst>
          </p:cNvPr>
          <p:cNvSpPr txBox="1">
            <a:spLocks noChangeArrowheads="1"/>
          </p:cNvSpPr>
          <p:nvPr/>
        </p:nvSpPr>
        <p:spPr bwMode="auto">
          <a:xfrm>
            <a:off x="1581615" y="1475292"/>
            <a:ext cx="9028770" cy="400110"/>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marL="0" marR="0" lvl="0" indent="0" algn="ctr" defTabSz="3762375" rtl="0" eaLnBrk="1" fontAlgn="auto" latinLnBrk="0" hangingPunct="1">
              <a:lnSpc>
                <a:spcPct val="100000"/>
              </a:lnSpc>
              <a:spcBef>
                <a:spcPct val="50000"/>
              </a:spcBef>
              <a:spcAft>
                <a:spcPts val="0"/>
              </a:spcAft>
              <a:buClrTx/>
              <a:buSzTx/>
              <a:buFontTx/>
              <a:buNone/>
              <a:tabLst/>
              <a:defRPr/>
            </a:pPr>
            <a:r>
              <a:rPr kumimoji="0" lang="en-US" altLang="en-US" sz="20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Introduction: Background &amp; Context</a:t>
            </a:r>
          </a:p>
        </p:txBody>
      </p:sp>
      <p:sp>
        <p:nvSpPr>
          <p:cNvPr id="8" name="Text Box 1283">
            <a:extLst>
              <a:ext uri="{FF2B5EF4-FFF2-40B4-BE49-F238E27FC236}">
                <a16:creationId xmlns:a16="http://schemas.microsoft.com/office/drawing/2014/main" id="{F33BE723-738F-010C-3E45-EAFCB4679463}"/>
              </a:ext>
            </a:extLst>
          </p:cNvPr>
          <p:cNvSpPr txBox="1">
            <a:spLocks noChangeArrowheads="1"/>
          </p:cNvSpPr>
          <p:nvPr/>
        </p:nvSpPr>
        <p:spPr bwMode="auto">
          <a:xfrm>
            <a:off x="1581615" y="2203773"/>
            <a:ext cx="8833757" cy="3862596"/>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457200" marR="0" lvl="0" indent="0" algn="l" defTabSz="3762375" rtl="0" eaLnBrk="1" fontAlgn="auto" latinLnBrk="0" hangingPunct="1">
              <a:lnSpc>
                <a:spcPct val="100000"/>
              </a:lnSpc>
              <a:spcBef>
                <a:spcPct val="5000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eorgia" pitchFamily="18" charset="0"/>
                <a:ea typeface="+mn-ea"/>
                <a:cs typeface="+mn-cs"/>
              </a:rPr>
              <a:t>Psychological safety is essential for effective learning, communication, and collaboration within clinical teams. Research has demonstrated that increased interprofessional familiarity and effective communication improve team performance and psychological safety, while supportive team dynamics foster open dialogue, role clarity, and continuous learning. </a:t>
            </a:r>
          </a:p>
          <a:p>
            <a:pPr marL="457200" marR="0" lvl="0" indent="0" algn="l" defTabSz="3762375" rtl="0" eaLnBrk="1" fontAlgn="auto" latinLnBrk="0" hangingPunct="1">
              <a:lnSpc>
                <a:spcPct val="100000"/>
              </a:lnSpc>
              <a:spcBef>
                <a:spcPct val="5000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eorgia" pitchFamily="18" charset="0"/>
                <a:ea typeface="+mn-ea"/>
                <a:cs typeface="+mn-cs"/>
              </a:rPr>
              <a:t>This quality improvement initiative implemented a structured observation and feedback process in which a trained therapist assessed team interactions and provided feedback to faculty and residents with the goal of enhancing communication practices and strengthening psychological safety within the clinical learning environment.</a:t>
            </a:r>
          </a:p>
          <a:p>
            <a:pPr marL="114300" marR="0" lvl="0" indent="0" algn="l" defTabSz="3762375" rtl="0" eaLnBrk="1" fontAlgn="auto" latinLnBrk="0" hangingPunct="1">
              <a:lnSpc>
                <a:spcPct val="100000"/>
              </a:lnSpc>
              <a:spcBef>
                <a:spcPct val="50000"/>
              </a:spcBef>
              <a:spcAft>
                <a:spcPts val="0"/>
              </a:spcAft>
              <a:buClrTx/>
              <a:buSzTx/>
              <a:buFontTx/>
              <a:buNone/>
              <a:tabLst/>
              <a:defRPr/>
            </a:pPr>
            <a:endParaRPr kumimoji="0" lang="en-US" altLang="en-US" sz="1000" b="0" i="1" u="none" strike="noStrike" kern="1200" cap="none" spc="0" normalizeH="0" baseline="0" noProof="0" dirty="0">
              <a:ln>
                <a:noFill/>
              </a:ln>
              <a:solidFill>
                <a:srgbClr val="0033CC"/>
              </a:solidFill>
              <a:effectLst/>
              <a:uLnTx/>
              <a:uFillTx/>
              <a:latin typeface="Calibri" pitchFamily="34" charset="0"/>
              <a:ea typeface="+mn-ea"/>
              <a:cs typeface="+mn-cs"/>
            </a:endParaRPr>
          </a:p>
        </p:txBody>
      </p:sp>
      <p:sp>
        <p:nvSpPr>
          <p:cNvPr id="10" name="TextBox 9">
            <a:extLst>
              <a:ext uri="{FF2B5EF4-FFF2-40B4-BE49-F238E27FC236}">
                <a16:creationId xmlns:a16="http://schemas.microsoft.com/office/drawing/2014/main" id="{1D4F74FE-5420-CA61-7FE8-41E6E1E951D1}"/>
              </a:ext>
            </a:extLst>
          </p:cNvPr>
          <p:cNvSpPr txBox="1"/>
          <p:nvPr/>
        </p:nvSpPr>
        <p:spPr>
          <a:xfrm>
            <a:off x="1304323" y="119435"/>
            <a:ext cx="9583353" cy="1384995"/>
          </a:xfrm>
          <a:prstGeom prst="rect">
            <a:avLst/>
          </a:prstGeom>
          <a:noFill/>
        </p:spPr>
        <p:txBody>
          <a:bodyPr wrap="square">
            <a:spAutoFit/>
          </a:bodyPr>
          <a:lstStyle/>
          <a:p>
            <a:pPr marL="0" marR="0" lvl="0" indent="0" algn="ctr" defTabSz="3762375"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outerShdw blurRad="38100" dist="38100" dir="2700000" algn="tl">
                    <a:srgbClr val="808080"/>
                  </a:outerShdw>
                </a:effectLst>
                <a:uLnTx/>
                <a:uFillTx/>
                <a:latin typeface="Calibri" pitchFamily="34" charset="0"/>
                <a:ea typeface="+mn-ea"/>
                <a:cs typeface="Calibri" pitchFamily="34" charset="0"/>
              </a:rPr>
              <a:t>AdventHealth Orlando: Enhancing the Clinical Learning Environment Through Fostering Optimal Communication Practices and Optimizing Psychological Safety</a:t>
            </a:r>
          </a:p>
          <a:p>
            <a:pPr marL="0" marR="0" lvl="0" indent="0" algn="l" defTabSz="3762375"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outerShdw blurRad="38100" dist="38100" dir="2700000" algn="tl">
                    <a:srgbClr val="808080"/>
                  </a:outerShdw>
                </a:effectLst>
                <a:uLnTx/>
                <a:uFillTx/>
                <a:latin typeface="Calibri" pitchFamily="34" charset="0"/>
                <a:ea typeface="+mn-ea"/>
                <a:cs typeface="Calibri" pitchFamily="34" charset="0"/>
              </a:rPr>
              <a:t>Alexandra Lajeunesse MA, Tyon Hall PhD, Shani Cunningham DO, Dwayne Gordon MD, Amanda Bailey MA, Natsha Bradley MA, Megan Dowdell MA</a:t>
            </a:r>
          </a:p>
        </p:txBody>
      </p:sp>
      <p:sp>
        <p:nvSpPr>
          <p:cNvPr id="11" name="Rectangle 4">
            <a:extLst>
              <a:ext uri="{FF2B5EF4-FFF2-40B4-BE49-F238E27FC236}">
                <a16:creationId xmlns:a16="http://schemas.microsoft.com/office/drawing/2014/main" id="{28A96D72-6615-FB88-8679-47CD11F864D9}"/>
              </a:ext>
            </a:extLst>
          </p:cNvPr>
          <p:cNvSpPr>
            <a:spLocks noGrp="1" noChangeArrowheads="1"/>
          </p:cNvSpPr>
          <p:nvPr>
            <p:ph type="dt" sz="quarter" idx="10"/>
          </p:nvPr>
        </p:nvSpPr>
        <p:spPr>
          <a:xfrm>
            <a:off x="7762989" y="6323002"/>
            <a:ext cx="2937669" cy="24249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50">
                <a:solidFill>
                  <a:schemeClr val="tx1"/>
                </a:solidFill>
                <a:latin typeface="Times" panose="02020603050405020304" pitchFamily="18" charset="0"/>
              </a:defRPr>
            </a:lvl1pPr>
            <a:lvl2pPr marL="185738" indent="-71438">
              <a:defRPr sz="2050">
                <a:solidFill>
                  <a:schemeClr val="tx1"/>
                </a:solidFill>
                <a:latin typeface="Times" panose="02020603050405020304" pitchFamily="18" charset="0"/>
              </a:defRPr>
            </a:lvl2pPr>
            <a:lvl3pPr marL="285750" indent="-57150">
              <a:defRPr sz="2050">
                <a:solidFill>
                  <a:schemeClr val="tx1"/>
                </a:solidFill>
                <a:latin typeface="Times" panose="02020603050405020304" pitchFamily="18" charset="0"/>
              </a:defRPr>
            </a:lvl3pPr>
            <a:lvl4pPr marL="400050" indent="-57150">
              <a:defRPr sz="2050">
                <a:solidFill>
                  <a:schemeClr val="tx1"/>
                </a:solidFill>
                <a:latin typeface="Times" panose="02020603050405020304" pitchFamily="18" charset="0"/>
              </a:defRPr>
            </a:lvl4pPr>
            <a:lvl5pPr marL="514350" indent="-57150">
              <a:defRPr sz="2050">
                <a:solidFill>
                  <a:schemeClr val="tx1"/>
                </a:solidFill>
                <a:latin typeface="Times" panose="02020603050405020304" pitchFamily="18" charset="0"/>
              </a:defRPr>
            </a:lvl5pPr>
            <a:lvl6pPr marL="628650" indent="-57150" eaLnBrk="0" fontAlgn="base" hangingPunct="0">
              <a:spcBef>
                <a:spcPct val="0"/>
              </a:spcBef>
              <a:spcAft>
                <a:spcPct val="0"/>
              </a:spcAft>
              <a:defRPr sz="2050">
                <a:solidFill>
                  <a:schemeClr val="tx1"/>
                </a:solidFill>
                <a:latin typeface="Times" panose="02020603050405020304" pitchFamily="18" charset="0"/>
              </a:defRPr>
            </a:lvl6pPr>
            <a:lvl7pPr marL="742950" indent="-57150" eaLnBrk="0" fontAlgn="base" hangingPunct="0">
              <a:spcBef>
                <a:spcPct val="0"/>
              </a:spcBef>
              <a:spcAft>
                <a:spcPct val="0"/>
              </a:spcAft>
              <a:defRPr sz="2050">
                <a:solidFill>
                  <a:schemeClr val="tx1"/>
                </a:solidFill>
                <a:latin typeface="Times" panose="02020603050405020304" pitchFamily="18" charset="0"/>
              </a:defRPr>
            </a:lvl7pPr>
            <a:lvl8pPr marL="857250" indent="-57150" eaLnBrk="0" fontAlgn="base" hangingPunct="0">
              <a:spcBef>
                <a:spcPct val="0"/>
              </a:spcBef>
              <a:spcAft>
                <a:spcPct val="0"/>
              </a:spcAft>
              <a:defRPr sz="2050">
                <a:solidFill>
                  <a:schemeClr val="tx1"/>
                </a:solidFill>
                <a:latin typeface="Times" panose="02020603050405020304" pitchFamily="18" charset="0"/>
              </a:defRPr>
            </a:lvl8pPr>
            <a:lvl9pPr marL="971550" indent="-57150" eaLnBrk="0" fontAlgn="base" hangingPunct="0">
              <a:spcBef>
                <a:spcPct val="0"/>
              </a:spcBef>
              <a:spcAft>
                <a:spcPct val="0"/>
              </a:spcAft>
              <a:defRPr sz="2050">
                <a:solidFill>
                  <a:schemeClr val="tx1"/>
                </a:solidFill>
                <a:latin typeface="Times" panose="02020603050405020304" pitchFamily="18"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NI X Meeting Three October 9, 2026</a:t>
            </a:r>
          </a:p>
        </p:txBody>
      </p:sp>
      <p:pic>
        <p:nvPicPr>
          <p:cNvPr id="15" name="Picture 6" descr="The image features the logo of the AiAMC, which stands for the Alliance of Independent Academic Medical Centers.&#10;&#10;AI-generated content may be incorrect.">
            <a:extLst>
              <a:ext uri="{FF2B5EF4-FFF2-40B4-BE49-F238E27FC236}">
                <a16:creationId xmlns:a16="http://schemas.microsoft.com/office/drawing/2014/main" id="{74C84AB8-2E2F-A872-FB9B-F36E999432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00658" y="159072"/>
            <a:ext cx="1318816" cy="40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4917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D285A-FF70-B25C-33FB-80BB2F50CA22}"/>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2B93E12D-790E-3365-FBEB-29540A62ED4B}"/>
              </a:ext>
            </a:extLst>
          </p:cNvPr>
          <p:cNvPicPr>
            <a:picLocks noChangeAspect="1"/>
          </p:cNvPicPr>
          <p:nvPr/>
        </p:nvPicPr>
        <p:blipFill>
          <a:blip r:embed="rId3"/>
          <a:stretch>
            <a:fillRect/>
          </a:stretch>
        </p:blipFill>
        <p:spPr>
          <a:xfrm>
            <a:off x="9682038" y="6128753"/>
            <a:ext cx="992210" cy="315495"/>
          </a:xfrm>
          <a:prstGeom prst="rect">
            <a:avLst/>
          </a:prstGeom>
        </p:spPr>
      </p:pic>
      <p:sp>
        <p:nvSpPr>
          <p:cNvPr id="7" name="Text Box 13">
            <a:extLst>
              <a:ext uri="{FF2B5EF4-FFF2-40B4-BE49-F238E27FC236}">
                <a16:creationId xmlns:a16="http://schemas.microsoft.com/office/drawing/2014/main" id="{DE0262DA-A668-CE9C-AE69-BB54399F53DD}"/>
              </a:ext>
            </a:extLst>
          </p:cNvPr>
          <p:cNvSpPr txBox="1">
            <a:spLocks noChangeArrowheads="1"/>
          </p:cNvSpPr>
          <p:nvPr/>
        </p:nvSpPr>
        <p:spPr bwMode="auto">
          <a:xfrm>
            <a:off x="1589315" y="133230"/>
            <a:ext cx="8833757"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marL="0" marR="0" lvl="0" indent="0" algn="ctr" defTabSz="3762375" rtl="0" eaLnBrk="1" fontAlgn="auto" latinLnBrk="0" hangingPunct="1">
              <a:lnSpc>
                <a:spcPct val="100000"/>
              </a:lnSpc>
              <a:spcBef>
                <a:spcPct val="50000"/>
              </a:spcBef>
              <a:spcAft>
                <a:spcPts val="0"/>
              </a:spcAft>
              <a:buClrTx/>
              <a:buSzTx/>
              <a:buFontTx/>
              <a:buNone/>
              <a:tabLst/>
              <a:defRPr/>
            </a:pPr>
            <a:r>
              <a:rPr kumimoji="0" lang="en-US" alt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Aim/Objectives/Alignment</a:t>
            </a:r>
          </a:p>
        </p:txBody>
      </p:sp>
      <p:sp>
        <p:nvSpPr>
          <p:cNvPr id="9" name="Text Box 1283">
            <a:extLst>
              <a:ext uri="{FF2B5EF4-FFF2-40B4-BE49-F238E27FC236}">
                <a16:creationId xmlns:a16="http://schemas.microsoft.com/office/drawing/2014/main" id="{E2AEFDF5-A8F4-CF17-22CB-0A28258FFD51}"/>
              </a:ext>
            </a:extLst>
          </p:cNvPr>
          <p:cNvSpPr txBox="1">
            <a:spLocks noChangeArrowheads="1"/>
          </p:cNvSpPr>
          <p:nvPr/>
        </p:nvSpPr>
        <p:spPr bwMode="auto">
          <a:xfrm>
            <a:off x="530352" y="688826"/>
            <a:ext cx="11274551" cy="5306068"/>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457200" marR="0" lvl="0" indent="0" algn="l" defTabSz="3762375" rtl="0" eaLnBrk="1" fontAlgn="t" latinLnBrk="0" hangingPunct="1">
              <a:lnSpc>
                <a:spcPct val="100000"/>
              </a:lnSpc>
              <a:spcBef>
                <a:spcPct val="2000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eorgia" pitchFamily="18" charset="0"/>
                <a:ea typeface="+mn-ea"/>
                <a:cs typeface="+mn-cs"/>
              </a:rPr>
              <a:t>Aim</a:t>
            </a:r>
          </a:p>
          <a:p>
            <a:pPr marL="457200" marR="0" lvl="0" indent="0" algn="l" defTabSz="3762375" rtl="0" eaLnBrk="1" fontAlgn="t" latinLnBrk="0" hangingPunct="1">
              <a:lnSpc>
                <a:spcPct val="100000"/>
              </a:lnSpc>
              <a:spcBef>
                <a:spcPct val="2000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eorgia" pitchFamily="18" charset="0"/>
                <a:ea typeface="+mn-ea"/>
                <a:cs typeface="+mn-cs"/>
              </a:rPr>
              <a:t>To improve psychological safety and communication within the clinical learning environment by implementing a therapist-led observation and feedback program for faculty and residents, with effectiveness measured through changes in TOSCE communication ratings, Edmondson Psychological Safety Index scores, and ACGME Well-Being Survey results over the project period.</a:t>
            </a:r>
          </a:p>
          <a:p>
            <a:pPr marL="457200" marR="0" lvl="0" indent="0" algn="l" defTabSz="3762375" rtl="0" eaLnBrk="1" fontAlgn="t" latinLnBrk="0" hangingPunct="1">
              <a:lnSpc>
                <a:spcPct val="100000"/>
              </a:lnSpc>
              <a:spcBef>
                <a:spcPct val="2000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Georgia" pitchFamily="18" charset="0"/>
              <a:ea typeface="+mn-ea"/>
              <a:cs typeface="+mn-cs"/>
            </a:endParaRPr>
          </a:p>
          <a:p>
            <a:pPr marL="457200" marR="0" lvl="0" indent="0" algn="l" defTabSz="3762375" rtl="0" eaLnBrk="1" fontAlgn="t" latinLnBrk="0" hangingPunct="1">
              <a:lnSpc>
                <a:spcPct val="100000"/>
              </a:lnSpc>
              <a:spcBef>
                <a:spcPct val="2000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eorgia" pitchFamily="18" charset="0"/>
                <a:ea typeface="+mn-ea"/>
                <a:cs typeface="+mn-cs"/>
              </a:rPr>
              <a:t>Objectives</a:t>
            </a:r>
          </a:p>
          <a:p>
            <a:pPr marL="342900" marR="0" lvl="0" indent="-342900" algn="l" defTabSz="3762375" rtl="0" eaLnBrk="1" fontAlgn="t" latinLnBrk="0" hangingPunct="1">
              <a:lnSpc>
                <a:spcPct val="100000"/>
              </a:lnSpc>
              <a:spcBef>
                <a:spcPct val="20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Georgia" pitchFamily="18" charset="0"/>
                <a:ea typeface="+mn-ea"/>
                <a:cs typeface="+mn-cs"/>
              </a:rPr>
              <a:t>Conduct structured observations of faculty and resident interactions using validated team communication and collaboration assessment tools.</a:t>
            </a:r>
          </a:p>
          <a:p>
            <a:pPr marL="342900" marR="0" lvl="0" indent="-342900" algn="l" defTabSz="3762375" rtl="0" eaLnBrk="1" fontAlgn="t" latinLnBrk="0" hangingPunct="1">
              <a:lnSpc>
                <a:spcPct val="100000"/>
              </a:lnSpc>
              <a:spcBef>
                <a:spcPct val="20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Georgia" pitchFamily="18" charset="0"/>
                <a:ea typeface="+mn-ea"/>
                <a:cs typeface="+mn-cs"/>
              </a:rPr>
              <a:t>Provide inclusive, equitable, and actionable feedback to participating faculty and residents through group education sessions and individual feedback meetings.</a:t>
            </a:r>
          </a:p>
          <a:p>
            <a:pPr marL="342900" marR="0" lvl="0" indent="-342900" algn="l" defTabSz="3762375" rtl="0" eaLnBrk="1" fontAlgn="t" latinLnBrk="0" hangingPunct="1">
              <a:lnSpc>
                <a:spcPct val="100000"/>
              </a:lnSpc>
              <a:spcBef>
                <a:spcPct val="20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Georgia" pitchFamily="18" charset="0"/>
                <a:ea typeface="+mn-ea"/>
                <a:cs typeface="+mn-cs"/>
              </a:rPr>
              <a:t>Identify communication behaviors that support or hinder psychological safety and team effectiveness.</a:t>
            </a:r>
          </a:p>
          <a:p>
            <a:pPr marL="342900" marR="0" lvl="0" indent="-342900" algn="l" defTabSz="3762375" rtl="0" eaLnBrk="1" fontAlgn="t" latinLnBrk="0" hangingPunct="1">
              <a:lnSpc>
                <a:spcPct val="100000"/>
              </a:lnSpc>
              <a:spcBef>
                <a:spcPct val="20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Georgia" pitchFamily="18" charset="0"/>
                <a:ea typeface="+mn-ea"/>
                <a:cs typeface="+mn-cs"/>
              </a:rPr>
              <a:t>Measure pre- and post-intervention changes in psychological safety, communication, teamwork, and resident well-being using validated assessment instruments.</a:t>
            </a:r>
          </a:p>
          <a:p>
            <a:pPr marL="342900" marR="0" lvl="0" indent="-342900" algn="l" defTabSz="3762375" rtl="0" eaLnBrk="1" fontAlgn="t" latinLnBrk="0" hangingPunct="1">
              <a:lnSpc>
                <a:spcPct val="100000"/>
              </a:lnSpc>
              <a:spcBef>
                <a:spcPct val="20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Georgia" pitchFamily="18" charset="0"/>
                <a:ea typeface="+mn-ea"/>
                <a:cs typeface="+mn-cs"/>
              </a:rPr>
              <a:t>Use findings to inform ongoing improvements to the clinical learning environment and faculty development initiatives.</a:t>
            </a:r>
          </a:p>
          <a:p>
            <a:pPr marL="457200" marR="0" lvl="0" indent="0" algn="l" defTabSz="3762375" rtl="0" eaLnBrk="1" fontAlgn="t" latinLnBrk="0" hangingPunct="1">
              <a:lnSpc>
                <a:spcPct val="100000"/>
              </a:lnSpc>
              <a:spcBef>
                <a:spcPct val="2000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Georgia" pitchFamily="18" charset="0"/>
              <a:ea typeface="+mn-ea"/>
              <a:cs typeface="+mn-cs"/>
            </a:endParaRPr>
          </a:p>
          <a:p>
            <a:pPr marL="457200" marR="0" lvl="0" indent="0" algn="l" defTabSz="3762375" rtl="0" eaLnBrk="1" fontAlgn="t" latinLnBrk="0" hangingPunct="1">
              <a:lnSpc>
                <a:spcPct val="100000"/>
              </a:lnSpc>
              <a:spcBef>
                <a:spcPct val="2000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eorgia" pitchFamily="18" charset="0"/>
                <a:ea typeface="+mn-ea"/>
                <a:cs typeface="+mn-cs"/>
              </a:rPr>
              <a:t>Alignment</a:t>
            </a:r>
          </a:p>
          <a:p>
            <a:pPr marL="457200" marR="0" lvl="0" indent="0" algn="l" defTabSz="3762375" rtl="0" eaLnBrk="1" fontAlgn="t" latinLnBrk="0" hangingPunct="1">
              <a:lnSpc>
                <a:spcPct val="100000"/>
              </a:lnSpc>
              <a:spcBef>
                <a:spcPct val="2000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eorgia" pitchFamily="18" charset="0"/>
                <a:ea typeface="+mn-ea"/>
                <a:cs typeface="+mn-cs"/>
              </a:rPr>
              <a:t>This project supports organizational priorities related to patient safety, team effectiveness, physician well-being, resident education, and continuous quality improvement. It aligns with ACGME expectations for a psychologically safe learning environment by promoting effective communication, feedback, collaboration, and professional development. The project demonstrates the value of the GME Wellbeing Program by providing a structured, evidence-based approach to improving the clinical learning environment, strengthening faculty and resident relationships, supporting trainee well-being, and fostering a culture of continuous learning and psychological safety.</a:t>
            </a:r>
            <a:endParaRPr kumimoji="0" lang="en-US" sz="14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967672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BADC2-CB44-4C87-A319-D4785041C5A0}"/>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8D801801-2E00-7756-4CA3-E6C0E3331854}"/>
              </a:ext>
            </a:extLst>
          </p:cNvPr>
          <p:cNvPicPr>
            <a:picLocks noChangeAspect="1"/>
          </p:cNvPicPr>
          <p:nvPr/>
        </p:nvPicPr>
        <p:blipFill>
          <a:blip r:embed="rId3"/>
          <a:stretch>
            <a:fillRect/>
          </a:stretch>
        </p:blipFill>
        <p:spPr>
          <a:xfrm>
            <a:off x="9682038" y="6128753"/>
            <a:ext cx="992210" cy="315495"/>
          </a:xfrm>
          <a:prstGeom prst="rect">
            <a:avLst/>
          </a:prstGeom>
        </p:spPr>
      </p:pic>
      <p:sp>
        <p:nvSpPr>
          <p:cNvPr id="8" name="Text Box 1283">
            <a:extLst>
              <a:ext uri="{FF2B5EF4-FFF2-40B4-BE49-F238E27FC236}">
                <a16:creationId xmlns:a16="http://schemas.microsoft.com/office/drawing/2014/main" id="{F4383B93-CA44-E5E6-F610-1AB1A380E244}"/>
              </a:ext>
            </a:extLst>
          </p:cNvPr>
          <p:cNvSpPr txBox="1">
            <a:spLocks noChangeArrowheads="1"/>
          </p:cNvSpPr>
          <p:nvPr/>
        </p:nvSpPr>
        <p:spPr bwMode="auto">
          <a:xfrm>
            <a:off x="1399619" y="838654"/>
            <a:ext cx="9274629" cy="4869025"/>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457200" marR="0" lvl="0" indent="0" algn="l" defTabSz="3762375" rtl="0" eaLnBrk="1" fontAlgn="t" latinLnBrk="0" hangingPunct="1">
              <a:lnSpc>
                <a:spcPct val="100000"/>
              </a:lnSpc>
              <a:spcBef>
                <a:spcPct val="2000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Georgia" pitchFamily="18" charset="0"/>
                <a:ea typeface="+mn-ea"/>
                <a:cs typeface="+mn-cs"/>
              </a:rPr>
              <a:t>Achievement of the aim will be demonstrated by improvements in communication, collaboration, psychological safety, and resident well-being following implementation of the therapist-led observation and feedback intervention. Success will be reflected through positive changes in pre- and post-intervention assessment scores and participant feedback.</a:t>
            </a:r>
          </a:p>
          <a:p>
            <a:pPr marL="457200" marR="0" lvl="0" indent="0" algn="l" defTabSz="3762375" rtl="0" eaLnBrk="1" fontAlgn="t" latinLnBrk="0" hangingPunct="1">
              <a:lnSpc>
                <a:spcPct val="100000"/>
              </a:lnSpc>
              <a:spcBef>
                <a:spcPct val="2000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Georgia" pitchFamily="18" charset="0"/>
              <a:ea typeface="+mn-ea"/>
              <a:cs typeface="+mn-cs"/>
            </a:endParaRPr>
          </a:p>
          <a:p>
            <a:pPr marL="457200" marR="0" lvl="0" indent="0" algn="l" defTabSz="3762375" rtl="0" eaLnBrk="1" fontAlgn="t" latinLnBrk="0" hangingPunct="1">
              <a:lnSpc>
                <a:spcPct val="100000"/>
              </a:lnSpc>
              <a:spcBef>
                <a:spcPct val="200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eorgia" pitchFamily="18" charset="0"/>
                <a:ea typeface="+mn-ea"/>
                <a:cs typeface="+mn-cs"/>
              </a:rPr>
              <a:t>Measures/Metrics/Data Sources</a:t>
            </a:r>
            <a:endParaRPr kumimoji="0" lang="en-US" sz="1600" b="0" i="0" u="none" strike="noStrike" kern="1200" cap="none" spc="0" normalizeH="0" baseline="0" noProof="0" dirty="0">
              <a:ln>
                <a:noFill/>
              </a:ln>
              <a:solidFill>
                <a:prstClr val="black"/>
              </a:solidFill>
              <a:effectLst/>
              <a:uLnTx/>
              <a:uFillTx/>
              <a:latin typeface="Georgia" pitchFamily="18" charset="0"/>
              <a:ea typeface="+mn-ea"/>
              <a:cs typeface="+mn-cs"/>
            </a:endParaRPr>
          </a:p>
          <a:p>
            <a:pPr marL="342900" marR="0" lvl="0" indent="-342900" algn="l" defTabSz="3762375" rtl="0" eaLnBrk="1" fontAlgn="t" latinLnBrk="0" hangingPunct="1">
              <a:lnSpc>
                <a:spcPct val="100000"/>
              </a:lnSpc>
              <a:spcBef>
                <a:spcPct val="2000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Georgia" pitchFamily="18" charset="0"/>
                <a:ea typeface="+mn-ea"/>
                <a:cs typeface="+mn-cs"/>
              </a:rPr>
              <a:t>TOSCE (Team Observed Structured Clinical Encounter):</a:t>
            </a:r>
            <a:r>
              <a:rPr kumimoji="0" lang="en-US" sz="1600" b="0" i="0" u="none" strike="noStrike" kern="1200" cap="none" spc="0" normalizeH="0" baseline="0" noProof="0" dirty="0">
                <a:ln>
                  <a:noFill/>
                </a:ln>
                <a:solidFill>
                  <a:prstClr val="black"/>
                </a:solidFill>
                <a:effectLst/>
                <a:uLnTx/>
                <a:uFillTx/>
                <a:latin typeface="Georgia" pitchFamily="18" charset="0"/>
                <a:ea typeface="+mn-ea"/>
                <a:cs typeface="+mn-cs"/>
              </a:rPr>
              <a:t> Assessment of communication, collaboration, roles and responsibilities, conflict management, patient-centered care, and overall team functioning.</a:t>
            </a:r>
          </a:p>
          <a:p>
            <a:pPr marL="342900" marR="0" lvl="0" indent="-342900" algn="l" defTabSz="3762375" rtl="0" eaLnBrk="1" fontAlgn="t" latinLnBrk="0" hangingPunct="1">
              <a:lnSpc>
                <a:spcPct val="100000"/>
              </a:lnSpc>
              <a:spcBef>
                <a:spcPct val="2000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Georgia" pitchFamily="18" charset="0"/>
                <a:ea typeface="+mn-ea"/>
                <a:cs typeface="+mn-cs"/>
              </a:rPr>
              <a:t>Edmondson Psychological Safety Index (PSI):</a:t>
            </a:r>
            <a:r>
              <a:rPr kumimoji="0" lang="en-US" sz="1600" b="0" i="0" u="none" strike="noStrike" kern="1200" cap="none" spc="0" normalizeH="0" baseline="0" noProof="0" dirty="0">
                <a:ln>
                  <a:noFill/>
                </a:ln>
                <a:solidFill>
                  <a:prstClr val="black"/>
                </a:solidFill>
                <a:effectLst/>
                <a:uLnTx/>
                <a:uFillTx/>
                <a:latin typeface="Georgia" pitchFamily="18" charset="0"/>
                <a:ea typeface="+mn-ea"/>
                <a:cs typeface="+mn-cs"/>
              </a:rPr>
              <a:t> Pre- and post-intervention measurement of psychological safety, including comfort speaking up, willingness to seek help, openness in communication, and perceptions of inclusion.</a:t>
            </a:r>
          </a:p>
          <a:p>
            <a:pPr marL="342900" marR="0" lvl="0" indent="-342900" algn="l" defTabSz="3762375" rtl="0" eaLnBrk="1" fontAlgn="t" latinLnBrk="0" hangingPunct="1">
              <a:lnSpc>
                <a:spcPct val="100000"/>
              </a:lnSpc>
              <a:spcBef>
                <a:spcPct val="2000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Georgia" pitchFamily="18" charset="0"/>
                <a:ea typeface="+mn-ea"/>
                <a:cs typeface="+mn-cs"/>
              </a:rPr>
              <a:t>ACGME Well-Being Survey:</a:t>
            </a:r>
            <a:r>
              <a:rPr kumimoji="0" lang="en-US" sz="1600" b="0" i="0" u="none" strike="noStrike" kern="1200" cap="none" spc="0" normalizeH="0" baseline="0" noProof="0" dirty="0">
                <a:ln>
                  <a:noFill/>
                </a:ln>
                <a:solidFill>
                  <a:prstClr val="black"/>
                </a:solidFill>
                <a:effectLst/>
                <a:uLnTx/>
                <a:uFillTx/>
                <a:latin typeface="Georgia" pitchFamily="18" charset="0"/>
                <a:ea typeface="+mn-ea"/>
                <a:cs typeface="+mn-cs"/>
              </a:rPr>
              <a:t> Assessment of resident well-being and perceptions of the learning environment.</a:t>
            </a:r>
          </a:p>
          <a:p>
            <a:pPr marL="342900" marR="0" lvl="0" indent="-342900" algn="l" defTabSz="3762375" rtl="0" eaLnBrk="1" fontAlgn="t" latinLnBrk="0" hangingPunct="1">
              <a:lnSpc>
                <a:spcPct val="100000"/>
              </a:lnSpc>
              <a:spcBef>
                <a:spcPct val="2000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Georgia" pitchFamily="18" charset="0"/>
                <a:ea typeface="+mn-ea"/>
                <a:cs typeface="+mn-cs"/>
              </a:rPr>
              <a:t>Faculty and Resident Feedback:</a:t>
            </a:r>
            <a:r>
              <a:rPr kumimoji="0" lang="en-US" sz="1600" b="0" i="0" u="none" strike="noStrike" kern="1200" cap="none" spc="0" normalizeH="0" baseline="0" noProof="0" dirty="0">
                <a:ln>
                  <a:noFill/>
                </a:ln>
                <a:solidFill>
                  <a:prstClr val="black"/>
                </a:solidFill>
                <a:effectLst/>
                <a:uLnTx/>
                <a:uFillTx/>
                <a:latin typeface="Georgia" pitchFamily="18" charset="0"/>
                <a:ea typeface="+mn-ea"/>
                <a:cs typeface="+mn-cs"/>
              </a:rPr>
              <a:t> Qualitative feedback collected during individual feedback sessions and group debriefs to identify themes, strengths, and opportunities for improvement.</a:t>
            </a:r>
          </a:p>
          <a:p>
            <a:pPr marL="342900" marR="0" lvl="0" indent="-342900" algn="l" defTabSz="3762375" rtl="0" eaLnBrk="1" fontAlgn="t" latinLnBrk="0" hangingPunct="1">
              <a:lnSpc>
                <a:spcPct val="100000"/>
              </a:lnSpc>
              <a:spcBef>
                <a:spcPct val="2000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Georgia" pitchFamily="18" charset="0"/>
                <a:ea typeface="+mn-ea"/>
                <a:cs typeface="+mn-cs"/>
              </a:rPr>
              <a:t>Participation Metrics:</a:t>
            </a:r>
            <a:r>
              <a:rPr kumimoji="0" lang="en-US" sz="1600" b="0" i="0" u="none" strike="noStrike" kern="1200" cap="none" spc="0" normalizeH="0" baseline="0" noProof="0" dirty="0">
                <a:ln>
                  <a:noFill/>
                </a:ln>
                <a:solidFill>
                  <a:prstClr val="black"/>
                </a:solidFill>
                <a:effectLst/>
                <a:uLnTx/>
                <a:uFillTx/>
                <a:latin typeface="Georgia" pitchFamily="18" charset="0"/>
                <a:ea typeface="+mn-ea"/>
                <a:cs typeface="+mn-cs"/>
              </a:rPr>
              <a:t> Attendance and engagement in workshops, feedback sessions, and project activities</a:t>
            </a:r>
            <a:endParaRPr kumimoji="0" lang="en-US" sz="16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5" name="Text Box 13">
            <a:extLst>
              <a:ext uri="{FF2B5EF4-FFF2-40B4-BE49-F238E27FC236}">
                <a16:creationId xmlns:a16="http://schemas.microsoft.com/office/drawing/2014/main" id="{8E70681C-6D75-928B-3F57-2672020E93AB}"/>
              </a:ext>
            </a:extLst>
          </p:cNvPr>
          <p:cNvSpPr txBox="1">
            <a:spLocks noChangeArrowheads="1"/>
          </p:cNvSpPr>
          <p:nvPr/>
        </p:nvSpPr>
        <p:spPr bwMode="auto">
          <a:xfrm>
            <a:off x="1399619" y="135396"/>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marL="0" marR="0" lvl="0" indent="0" algn="ctr" defTabSz="3762375" rtl="0" eaLnBrk="1" fontAlgn="auto" latinLnBrk="0" hangingPunct="1">
              <a:lnSpc>
                <a:spcPct val="100000"/>
              </a:lnSpc>
              <a:spcBef>
                <a:spcPct val="50000"/>
              </a:spcBef>
              <a:spcAft>
                <a:spcPts val="0"/>
              </a:spcAft>
              <a:buClrTx/>
              <a:buSzTx/>
              <a:buFontTx/>
              <a:buNone/>
              <a:tabLst/>
              <a:defRPr/>
            </a:pPr>
            <a:r>
              <a:rPr kumimoji="0" lang="en-US" alt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Measures</a:t>
            </a:r>
          </a:p>
        </p:txBody>
      </p:sp>
    </p:spTree>
    <p:extLst>
      <p:ext uri="{BB962C8B-B14F-4D97-AF65-F5344CB8AC3E}">
        <p14:creationId xmlns:p14="http://schemas.microsoft.com/office/powerpoint/2010/main" val="3388974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33D4B-C501-75DC-9622-CCD81D49A263}"/>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DE5F6007-B1D1-213B-8BA2-D41E3DA8929C}"/>
              </a:ext>
            </a:extLst>
          </p:cNvPr>
          <p:cNvPicPr>
            <a:picLocks noChangeAspect="1"/>
          </p:cNvPicPr>
          <p:nvPr/>
        </p:nvPicPr>
        <p:blipFill>
          <a:blip r:embed="rId3"/>
          <a:stretch>
            <a:fillRect/>
          </a:stretch>
        </p:blipFill>
        <p:spPr>
          <a:xfrm>
            <a:off x="11098243" y="6452139"/>
            <a:ext cx="992210" cy="315495"/>
          </a:xfrm>
          <a:prstGeom prst="rect">
            <a:avLst/>
          </a:prstGeom>
        </p:spPr>
      </p:pic>
      <p:sp>
        <p:nvSpPr>
          <p:cNvPr id="4" name="Text Box 13">
            <a:extLst>
              <a:ext uri="{FF2B5EF4-FFF2-40B4-BE49-F238E27FC236}">
                <a16:creationId xmlns:a16="http://schemas.microsoft.com/office/drawing/2014/main" id="{4EAED7C1-6713-7885-DE38-D95ECFA6521E}"/>
              </a:ext>
            </a:extLst>
          </p:cNvPr>
          <p:cNvSpPr txBox="1">
            <a:spLocks noChangeArrowheads="1"/>
          </p:cNvSpPr>
          <p:nvPr/>
        </p:nvSpPr>
        <p:spPr bwMode="auto">
          <a:xfrm>
            <a:off x="1450521" y="191265"/>
            <a:ext cx="9223727"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marL="0" marR="0" lvl="0" indent="0" algn="ctr" defTabSz="3762375" rtl="0" eaLnBrk="1" fontAlgn="auto" latinLnBrk="0" hangingPunct="1">
              <a:lnSpc>
                <a:spcPct val="100000"/>
              </a:lnSpc>
              <a:spcBef>
                <a:spcPct val="50000"/>
              </a:spcBef>
              <a:spcAft>
                <a:spcPts val="0"/>
              </a:spcAft>
              <a:buClrTx/>
              <a:buSzTx/>
              <a:buFontTx/>
              <a:buNone/>
              <a:tabLst/>
              <a:defRPr/>
            </a:pPr>
            <a:r>
              <a:rPr kumimoji="0" lang="en-US" alt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Interventions/Changes</a:t>
            </a:r>
          </a:p>
        </p:txBody>
      </p:sp>
      <p:pic>
        <p:nvPicPr>
          <p:cNvPr id="7" name="Picture 6">
            <a:extLst>
              <a:ext uri="{FF2B5EF4-FFF2-40B4-BE49-F238E27FC236}">
                <a16:creationId xmlns:a16="http://schemas.microsoft.com/office/drawing/2014/main" id="{7F69869E-F2E5-AE5A-3A9B-48ADEEC8BA2B}"/>
              </a:ext>
            </a:extLst>
          </p:cNvPr>
          <p:cNvPicPr>
            <a:picLocks noChangeAspect="1"/>
          </p:cNvPicPr>
          <p:nvPr/>
        </p:nvPicPr>
        <p:blipFill>
          <a:blip r:embed="rId4"/>
          <a:stretch>
            <a:fillRect/>
          </a:stretch>
        </p:blipFill>
        <p:spPr>
          <a:xfrm>
            <a:off x="475528" y="792357"/>
            <a:ext cx="10622715" cy="5975277"/>
          </a:xfrm>
          <a:prstGeom prst="rect">
            <a:avLst/>
          </a:prstGeom>
        </p:spPr>
      </p:pic>
    </p:spTree>
    <p:extLst>
      <p:ext uri="{BB962C8B-B14F-4D97-AF65-F5344CB8AC3E}">
        <p14:creationId xmlns:p14="http://schemas.microsoft.com/office/powerpoint/2010/main" val="464615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D648D-EE8C-8D0D-3811-C618E853F200}"/>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BC40798C-E31B-81A4-42F4-EB0DF6160E59}"/>
              </a:ext>
            </a:extLst>
          </p:cNvPr>
          <p:cNvPicPr>
            <a:picLocks noChangeAspect="1"/>
          </p:cNvPicPr>
          <p:nvPr/>
        </p:nvPicPr>
        <p:blipFill>
          <a:blip r:embed="rId3"/>
          <a:stretch>
            <a:fillRect/>
          </a:stretch>
        </p:blipFill>
        <p:spPr>
          <a:xfrm>
            <a:off x="11044494" y="6282364"/>
            <a:ext cx="992210" cy="315495"/>
          </a:xfrm>
          <a:prstGeom prst="rect">
            <a:avLst/>
          </a:prstGeom>
        </p:spPr>
      </p:pic>
      <p:sp>
        <p:nvSpPr>
          <p:cNvPr id="8" name="Text Box 1283">
            <a:extLst>
              <a:ext uri="{FF2B5EF4-FFF2-40B4-BE49-F238E27FC236}">
                <a16:creationId xmlns:a16="http://schemas.microsoft.com/office/drawing/2014/main" id="{B8269ED4-52E0-602E-846A-4609336E2BED}"/>
              </a:ext>
            </a:extLst>
          </p:cNvPr>
          <p:cNvSpPr txBox="1">
            <a:spLocks noChangeArrowheads="1"/>
          </p:cNvSpPr>
          <p:nvPr/>
        </p:nvSpPr>
        <p:spPr bwMode="auto">
          <a:xfrm>
            <a:off x="338328" y="842437"/>
            <a:ext cx="10706166" cy="5459956"/>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457200" marR="0" lvl="0" indent="0" algn="l" defTabSz="3762375" rtl="0" eaLnBrk="1" fontAlgn="t" latinLnBrk="0" hangingPunct="1">
              <a:lnSpc>
                <a:spcPct val="100000"/>
              </a:lnSpc>
              <a:spcBef>
                <a:spcPct val="200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eorgia" pitchFamily="18" charset="0"/>
                <a:ea typeface="+mn-ea"/>
                <a:cs typeface="+mn-cs"/>
              </a:rPr>
              <a:t>Scheduling and Participant Availability</a:t>
            </a:r>
            <a:endParaRPr kumimoji="0" lang="en-US" sz="1600" b="0" i="0" u="none" strike="noStrike" kern="1200" cap="none" spc="0" normalizeH="0" baseline="0" noProof="0" dirty="0">
              <a:ln>
                <a:noFill/>
              </a:ln>
              <a:solidFill>
                <a:prstClr val="black"/>
              </a:solidFill>
              <a:effectLst/>
              <a:uLnTx/>
              <a:uFillTx/>
              <a:latin typeface="Georgia" pitchFamily="18" charset="0"/>
              <a:ea typeface="+mn-ea"/>
              <a:cs typeface="+mn-cs"/>
            </a:endParaRPr>
          </a:p>
          <a:p>
            <a:pPr marL="457200" marR="0" lvl="0" indent="0" algn="l" defTabSz="3762375" rtl="0" eaLnBrk="1" fontAlgn="t" latinLnBrk="0" hangingPunct="1">
              <a:lnSpc>
                <a:spcPct val="100000"/>
              </a:lnSpc>
              <a:spcBef>
                <a:spcPct val="2000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Georgia" pitchFamily="18" charset="0"/>
                <a:ea typeface="+mn-ea"/>
                <a:cs typeface="+mn-cs"/>
              </a:rPr>
              <a:t>The primary challenge was coordinating observation sessions across faculty and resident schedules. Residents rotate through different services, locations, and shift schedules, making it difficult to observe all participants within the project timeline. Faculty clinical responsibilities and competing educational commitments further limited available observation opportunities.</a:t>
            </a:r>
          </a:p>
          <a:p>
            <a:pPr marL="457200" marR="0" lvl="0" indent="0" algn="l" defTabSz="3762375" rtl="0" eaLnBrk="1" fontAlgn="t" latinLnBrk="0" hangingPunct="1">
              <a:lnSpc>
                <a:spcPct val="100000"/>
              </a:lnSpc>
              <a:spcBef>
                <a:spcPct val="2000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Georgia" pitchFamily="18" charset="0"/>
              <a:ea typeface="+mn-ea"/>
              <a:cs typeface="+mn-cs"/>
            </a:endParaRPr>
          </a:p>
          <a:p>
            <a:pPr marL="457200" marR="0" lvl="0" indent="0" algn="l" defTabSz="3762375" rtl="0" eaLnBrk="1" fontAlgn="t" latinLnBrk="0" hangingPunct="1">
              <a:lnSpc>
                <a:spcPct val="100000"/>
              </a:lnSpc>
              <a:spcBef>
                <a:spcPct val="200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eorgia" pitchFamily="18" charset="0"/>
                <a:ea typeface="+mn-ea"/>
                <a:cs typeface="+mn-cs"/>
              </a:rPr>
              <a:t>Additional Challenges</a:t>
            </a:r>
            <a:endParaRPr kumimoji="0" lang="en-US" sz="1600" b="0" i="0" u="none" strike="noStrike" kern="1200" cap="none" spc="0" normalizeH="0" baseline="0" noProof="0" dirty="0">
              <a:ln>
                <a:noFill/>
              </a:ln>
              <a:solidFill>
                <a:prstClr val="black"/>
              </a:solidFill>
              <a:effectLst/>
              <a:uLnTx/>
              <a:uFillTx/>
              <a:latin typeface="Georgia" pitchFamily="18" charset="0"/>
              <a:ea typeface="+mn-ea"/>
              <a:cs typeface="+mn-cs"/>
            </a:endParaRPr>
          </a:p>
          <a:p>
            <a:pPr marL="285750" marR="0" lvl="0" indent="-285750" algn="l" defTabSz="3762375" rtl="0" eaLnBrk="1" fontAlgn="t" latinLnBrk="0" hangingPunct="1">
              <a:lnSpc>
                <a:spcPct val="100000"/>
              </a:lnSpc>
              <a:spcBef>
                <a:spcPct val="20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Georgia" pitchFamily="18" charset="0"/>
                <a:ea typeface="+mn-ea"/>
                <a:cs typeface="+mn-cs"/>
              </a:rPr>
              <a:t>Variability in resident rotations and clinical assignments</a:t>
            </a:r>
          </a:p>
          <a:p>
            <a:pPr marL="285750" marR="0" lvl="0" indent="-285750" algn="l" defTabSz="3762375" rtl="0" eaLnBrk="1" fontAlgn="t" latinLnBrk="0" hangingPunct="1">
              <a:lnSpc>
                <a:spcPct val="100000"/>
              </a:lnSpc>
              <a:spcBef>
                <a:spcPct val="20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Georgia" pitchFamily="18" charset="0"/>
                <a:ea typeface="+mn-ea"/>
                <a:cs typeface="+mn-cs"/>
              </a:rPr>
              <a:t>Multiple clinical settings and team structures</a:t>
            </a:r>
          </a:p>
          <a:p>
            <a:pPr marL="285750" marR="0" lvl="0" indent="-285750" algn="l" defTabSz="3762375" rtl="0" eaLnBrk="1" fontAlgn="t" latinLnBrk="0" hangingPunct="1">
              <a:lnSpc>
                <a:spcPct val="100000"/>
              </a:lnSpc>
              <a:spcBef>
                <a:spcPct val="20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Georgia" pitchFamily="18" charset="0"/>
                <a:ea typeface="+mn-ea"/>
                <a:cs typeface="+mn-cs"/>
              </a:rPr>
              <a:t>Achieving representative observations across all participants</a:t>
            </a:r>
          </a:p>
          <a:p>
            <a:pPr marL="457200" marR="0" lvl="0" indent="0" algn="l" defTabSz="3762375" rtl="0" eaLnBrk="1" fontAlgn="t" latinLnBrk="0" hangingPunct="1">
              <a:lnSpc>
                <a:spcPct val="100000"/>
              </a:lnSpc>
              <a:spcBef>
                <a:spcPct val="2000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Georgia" pitchFamily="18" charset="0"/>
              <a:ea typeface="+mn-ea"/>
              <a:cs typeface="+mn-cs"/>
            </a:endParaRPr>
          </a:p>
          <a:p>
            <a:pPr marL="457200" marR="0" lvl="0" indent="0" algn="l" defTabSz="3762375" rtl="0" eaLnBrk="1" fontAlgn="t" latinLnBrk="0" hangingPunct="1">
              <a:lnSpc>
                <a:spcPct val="100000"/>
              </a:lnSpc>
              <a:spcBef>
                <a:spcPct val="200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eorgia" pitchFamily="18" charset="0"/>
                <a:ea typeface="+mn-ea"/>
                <a:cs typeface="+mn-cs"/>
              </a:rPr>
              <a:t>Mitigation Strategies</a:t>
            </a:r>
            <a:endParaRPr kumimoji="0" lang="en-US" sz="1600" b="0" i="0" u="none" strike="noStrike" kern="1200" cap="none" spc="0" normalizeH="0" baseline="0" noProof="0" dirty="0">
              <a:ln>
                <a:noFill/>
              </a:ln>
              <a:solidFill>
                <a:prstClr val="black"/>
              </a:solidFill>
              <a:effectLst/>
              <a:uLnTx/>
              <a:uFillTx/>
              <a:latin typeface="Georgia" pitchFamily="18" charset="0"/>
              <a:ea typeface="+mn-ea"/>
              <a:cs typeface="+mn-cs"/>
            </a:endParaRPr>
          </a:p>
          <a:p>
            <a:pPr marL="285750" marR="0" lvl="0" indent="-285750" algn="l" defTabSz="3762375" rtl="0" eaLnBrk="1" fontAlgn="t" latinLnBrk="0" hangingPunct="1">
              <a:lnSpc>
                <a:spcPct val="100000"/>
              </a:lnSpc>
              <a:spcBef>
                <a:spcPct val="20000"/>
              </a:spcBef>
              <a:spcAft>
                <a:spcPts val="0"/>
              </a:spcAft>
              <a:buClrTx/>
              <a:buSzTx/>
              <a:buFontTx/>
              <a:buChar char="•"/>
              <a:tabLst/>
              <a:defRPr/>
            </a:pPr>
            <a:r>
              <a:rPr kumimoji="0" lang="en-US" sz="1600" b="0" i="0" u="none" strike="noStrike" kern="1200" cap="none" spc="0" normalizeH="0" baseline="0" noProof="0" dirty="0">
                <a:ln>
                  <a:noFill/>
                </a:ln>
                <a:solidFill>
                  <a:prstClr val="black"/>
                </a:solidFill>
                <a:effectLst/>
                <a:uLnTx/>
                <a:uFillTx/>
                <a:latin typeface="Georgia" pitchFamily="18" charset="0"/>
                <a:ea typeface="+mn-ea"/>
                <a:cs typeface="+mn-cs"/>
              </a:rPr>
              <a:t>Flexible observation scheduling</a:t>
            </a:r>
          </a:p>
          <a:p>
            <a:pPr marL="285750" marR="0" lvl="0" indent="-285750" algn="l" defTabSz="3762375" rtl="0" eaLnBrk="1" fontAlgn="t" latinLnBrk="0" hangingPunct="1">
              <a:lnSpc>
                <a:spcPct val="100000"/>
              </a:lnSpc>
              <a:spcBef>
                <a:spcPct val="20000"/>
              </a:spcBef>
              <a:spcAft>
                <a:spcPts val="0"/>
              </a:spcAft>
              <a:buClrTx/>
              <a:buSzTx/>
              <a:buFontTx/>
              <a:buChar char="•"/>
              <a:tabLst/>
              <a:defRPr/>
            </a:pPr>
            <a:r>
              <a:rPr kumimoji="0" lang="en-US" sz="1600" b="0" i="0" u="none" strike="noStrike" kern="1200" cap="none" spc="0" normalizeH="0" baseline="0" noProof="0" dirty="0">
                <a:ln>
                  <a:noFill/>
                </a:ln>
                <a:solidFill>
                  <a:prstClr val="black"/>
                </a:solidFill>
                <a:effectLst/>
                <a:uLnTx/>
                <a:uFillTx/>
                <a:latin typeface="Georgia" pitchFamily="18" charset="0"/>
                <a:ea typeface="+mn-ea"/>
                <a:cs typeface="+mn-cs"/>
              </a:rPr>
              <a:t>Collaboration with program leadership, administration and chief residents</a:t>
            </a:r>
          </a:p>
          <a:p>
            <a:pPr marL="285750" marR="0" lvl="0" indent="-285750" algn="l" defTabSz="3762375" rtl="0" eaLnBrk="1" fontAlgn="t" latinLnBrk="0" hangingPunct="1">
              <a:lnSpc>
                <a:spcPct val="100000"/>
              </a:lnSpc>
              <a:spcBef>
                <a:spcPct val="20000"/>
              </a:spcBef>
              <a:spcAft>
                <a:spcPts val="0"/>
              </a:spcAft>
              <a:buClrTx/>
              <a:buSzTx/>
              <a:buFontTx/>
              <a:buChar char="•"/>
              <a:tabLst/>
              <a:defRPr/>
            </a:pPr>
            <a:r>
              <a:rPr kumimoji="0" lang="en-US" sz="1600" b="0" i="0" u="none" strike="noStrike" kern="1200" cap="none" spc="0" normalizeH="0" baseline="0" noProof="0" dirty="0">
                <a:ln>
                  <a:noFill/>
                </a:ln>
                <a:solidFill>
                  <a:prstClr val="black"/>
                </a:solidFill>
                <a:effectLst/>
                <a:uLnTx/>
                <a:uFillTx/>
                <a:latin typeface="Georgia" pitchFamily="18" charset="0"/>
                <a:ea typeface="+mn-ea"/>
                <a:cs typeface="+mn-cs"/>
              </a:rPr>
              <a:t>Multiple observation opportunities across settings</a:t>
            </a:r>
          </a:p>
          <a:p>
            <a:pPr marL="285750" marR="0" lvl="0" indent="-285750" algn="l" defTabSz="3762375" rtl="0" eaLnBrk="1" fontAlgn="t" latinLnBrk="0" hangingPunct="1">
              <a:lnSpc>
                <a:spcPct val="100000"/>
              </a:lnSpc>
              <a:spcBef>
                <a:spcPct val="20000"/>
              </a:spcBef>
              <a:spcAft>
                <a:spcPts val="0"/>
              </a:spcAft>
              <a:buClrTx/>
              <a:buSzTx/>
              <a:buFontTx/>
              <a:buChar char="•"/>
              <a:tabLst/>
              <a:defRPr/>
            </a:pPr>
            <a:r>
              <a:rPr kumimoji="0" lang="en-US" sz="1600" b="0" i="0" u="none" strike="noStrike" kern="1200" cap="none" spc="0" normalizeH="0" baseline="0" noProof="0" dirty="0">
                <a:ln>
                  <a:noFill/>
                </a:ln>
                <a:solidFill>
                  <a:prstClr val="black"/>
                </a:solidFill>
                <a:effectLst/>
                <a:uLnTx/>
                <a:uFillTx/>
                <a:latin typeface="Georgia" pitchFamily="18" charset="0"/>
                <a:ea typeface="+mn-ea"/>
                <a:cs typeface="+mn-cs"/>
              </a:rPr>
              <a:t>Ongoing communication and schedule tracking</a:t>
            </a:r>
          </a:p>
          <a:p>
            <a:pPr marL="0" marR="0" lvl="0" indent="0" algn="l" defTabSz="3762375" rtl="0" eaLnBrk="1" fontAlgn="t" latinLnBrk="0" hangingPunct="1">
              <a:lnSpc>
                <a:spcPct val="100000"/>
              </a:lnSpc>
              <a:spcBef>
                <a:spcPct val="2000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Georgia" pitchFamily="18" charset="0"/>
              <a:ea typeface="+mn-ea"/>
              <a:cs typeface="+mn-cs"/>
            </a:endParaRPr>
          </a:p>
          <a:p>
            <a:pPr marL="0" marR="0" lvl="0" indent="0" algn="l" defTabSz="3762375" rtl="0" eaLnBrk="1" fontAlgn="t" latinLnBrk="0" hangingPunct="1">
              <a:lnSpc>
                <a:spcPct val="100000"/>
              </a:lnSpc>
              <a:spcBef>
                <a:spcPct val="200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eorgia" pitchFamily="18" charset="0"/>
                <a:ea typeface="+mn-ea"/>
                <a:cs typeface="+mn-cs"/>
              </a:rPr>
              <a:t>Key Lesson Learned:</a:t>
            </a:r>
            <a:r>
              <a:rPr kumimoji="0" lang="en-US" sz="1600" b="0" i="0" u="none" strike="noStrike" kern="1200" cap="none" spc="0" normalizeH="0" baseline="0" noProof="0" dirty="0">
                <a:ln>
                  <a:noFill/>
                </a:ln>
                <a:solidFill>
                  <a:prstClr val="black"/>
                </a:solidFill>
                <a:effectLst/>
                <a:uLnTx/>
                <a:uFillTx/>
                <a:latin typeface="Georgia" pitchFamily="18" charset="0"/>
                <a:ea typeface="+mn-ea"/>
                <a:cs typeface="+mn-cs"/>
              </a:rPr>
              <a:t> Early planning, scheduling flexibility, and strong stakeholder engagement are essential for successful implementation of observation-based quality improvement initiatives.</a:t>
            </a:r>
            <a:endParaRPr kumimoji="0" lang="en-US" sz="16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5" name="Text Box 13">
            <a:extLst>
              <a:ext uri="{FF2B5EF4-FFF2-40B4-BE49-F238E27FC236}">
                <a16:creationId xmlns:a16="http://schemas.microsoft.com/office/drawing/2014/main" id="{517B8747-2817-3A1F-0A9D-376F92E72FFA}"/>
              </a:ext>
            </a:extLst>
          </p:cNvPr>
          <p:cNvSpPr txBox="1">
            <a:spLocks noChangeArrowheads="1"/>
          </p:cNvSpPr>
          <p:nvPr/>
        </p:nvSpPr>
        <p:spPr bwMode="auto">
          <a:xfrm>
            <a:off x="1483178" y="225203"/>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marL="0" marR="0" lvl="0" indent="0" algn="ctr" defTabSz="3762375" rtl="0" eaLnBrk="1" fontAlgn="auto" latinLnBrk="0" hangingPunct="1">
              <a:lnSpc>
                <a:spcPct val="100000"/>
              </a:lnSpc>
              <a:spcBef>
                <a:spcPct val="50000"/>
              </a:spcBef>
              <a:spcAft>
                <a:spcPts val="0"/>
              </a:spcAft>
              <a:buClrTx/>
              <a:buSzTx/>
              <a:buFontTx/>
              <a:buNone/>
              <a:tabLst/>
              <a:defRPr/>
            </a:pPr>
            <a:r>
              <a:rPr kumimoji="0" lang="en-US" alt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Barriers &amp; Strategies  </a:t>
            </a:r>
          </a:p>
        </p:txBody>
      </p:sp>
    </p:spTree>
    <p:extLst>
      <p:ext uri="{BB962C8B-B14F-4D97-AF65-F5344CB8AC3E}">
        <p14:creationId xmlns:p14="http://schemas.microsoft.com/office/powerpoint/2010/main" val="1561600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C0AAA-815A-CD46-6D8F-BE9CED76F72D}"/>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451C53DB-277E-BF8A-8C0E-6D3418AC4679}"/>
              </a:ext>
            </a:extLst>
          </p:cNvPr>
          <p:cNvPicPr>
            <a:picLocks noChangeAspect="1"/>
          </p:cNvPicPr>
          <p:nvPr/>
        </p:nvPicPr>
        <p:blipFill>
          <a:blip r:embed="rId3"/>
          <a:stretch>
            <a:fillRect/>
          </a:stretch>
        </p:blipFill>
        <p:spPr>
          <a:xfrm>
            <a:off x="10757807" y="6311633"/>
            <a:ext cx="992210" cy="315495"/>
          </a:xfrm>
          <a:prstGeom prst="rect">
            <a:avLst/>
          </a:prstGeom>
        </p:spPr>
      </p:pic>
      <p:sp>
        <p:nvSpPr>
          <p:cNvPr id="8" name="Text Box 1283">
            <a:extLst>
              <a:ext uri="{FF2B5EF4-FFF2-40B4-BE49-F238E27FC236}">
                <a16:creationId xmlns:a16="http://schemas.microsoft.com/office/drawing/2014/main" id="{8D3F6A9B-2F02-C4E9-B9F3-BE837D5468CD}"/>
              </a:ext>
            </a:extLst>
          </p:cNvPr>
          <p:cNvSpPr txBox="1">
            <a:spLocks noChangeArrowheads="1"/>
          </p:cNvSpPr>
          <p:nvPr/>
        </p:nvSpPr>
        <p:spPr bwMode="auto">
          <a:xfrm>
            <a:off x="1483178" y="920297"/>
            <a:ext cx="9274629" cy="5324535"/>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457200" marR="0" lvl="0" indent="0" algn="l" defTabSz="3762375" rtl="0" eaLnBrk="1" fontAlgn="auto" latinLnBrk="0" hangingPunct="1">
              <a:lnSpc>
                <a:spcPct val="100000"/>
              </a:lnSpc>
              <a:spcBef>
                <a:spcPct val="0"/>
              </a:spcBef>
              <a:spcAft>
                <a:spcPts val="0"/>
              </a:spcAft>
              <a:buClrTx/>
              <a:buSzTx/>
              <a:buFontTx/>
              <a:buNone/>
              <a:tabLst/>
              <a:defRPr/>
            </a:pPr>
            <a:endParaRPr kumimoji="0" lang="en-US" altLang="en-US" sz="10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endParaRPr>
          </a:p>
          <a:p>
            <a:pPr marL="457200" marR="0" lvl="0" indent="0" algn="l" defTabSz="3762375" rtl="0" eaLnBrk="1" fontAlgn="auto" latinLnBrk="0" hangingPunct="1">
              <a:lnSpc>
                <a:spcPct val="100000"/>
              </a:lnSpc>
              <a:spcBef>
                <a:spcPct val="0"/>
              </a:spcBef>
              <a:spcAft>
                <a:spcPts val="0"/>
              </a:spcAft>
              <a:buClrTx/>
              <a:buSzTx/>
              <a:buFontTx/>
              <a:buNone/>
              <a:tabLst/>
              <a:defRPr/>
            </a:pPr>
            <a:r>
              <a:rPr kumimoji="0" lang="en-US" altLang="en-US" sz="2000" b="1" i="0" u="sng" strike="noStrike" kern="1200" cap="none" spc="0" normalizeH="0" baseline="0" noProof="0" dirty="0">
                <a:ln>
                  <a:noFill/>
                </a:ln>
                <a:solidFill>
                  <a:prstClr val="black"/>
                </a:solidFill>
                <a:effectLst/>
                <a:uLnTx/>
                <a:uFillTx/>
                <a:latin typeface="Georgia" pitchFamily="18" charset="0"/>
                <a:ea typeface="+mn-ea"/>
                <a:cs typeface="+mn-cs"/>
              </a:rPr>
              <a:t>Project Progress to Date:</a:t>
            </a:r>
          </a:p>
          <a:p>
            <a:pPr marL="457200" marR="0" lvl="0" indent="0" algn="l" defTabSz="3762375" rtl="0" eaLnBrk="1" fontAlgn="auto" latinLnBrk="0" hangingPunct="1">
              <a:lnSpc>
                <a:spcPct val="100000"/>
              </a:lnSpc>
              <a:spcBef>
                <a:spcPct val="0"/>
              </a:spcBef>
              <a:spcAft>
                <a:spcPts val="0"/>
              </a:spcAft>
              <a:buClrTx/>
              <a:buSzTx/>
              <a:buFontTx/>
              <a:buNone/>
              <a:tabLst/>
              <a:defRPr/>
            </a:pPr>
            <a:endParaRPr kumimoji="0" lang="en-US" altLang="en-US" sz="2000" b="1" i="0" u="none" strike="noStrike" kern="1200" cap="none" spc="0" normalizeH="0" baseline="0" noProof="0" dirty="0">
              <a:ln>
                <a:noFill/>
              </a:ln>
              <a:solidFill>
                <a:prstClr val="black"/>
              </a:solidFill>
              <a:effectLst/>
              <a:uLnTx/>
              <a:uFillTx/>
              <a:latin typeface="Georgia" pitchFamily="18" charset="0"/>
              <a:ea typeface="+mn-ea"/>
              <a:cs typeface="+mn-cs"/>
            </a:endParaRPr>
          </a:p>
          <a:p>
            <a:pPr marL="457200" marR="0" lvl="0" indent="0" algn="l" defTabSz="3762375"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dirty="0">
                <a:ln>
                  <a:noFill/>
                </a:ln>
                <a:solidFill>
                  <a:prstClr val="black"/>
                </a:solidFill>
                <a:effectLst/>
                <a:uLnTx/>
                <a:uFillTx/>
                <a:latin typeface="Georgia" pitchFamily="18" charset="0"/>
                <a:ea typeface="+mn-ea"/>
                <a:cs typeface="+mn-cs"/>
              </a:rPr>
              <a:t>Internal Medicine-</a:t>
            </a:r>
          </a:p>
          <a:p>
            <a:pPr marL="800100" marR="0" lvl="0" indent="-342900" algn="l" defTabSz="3762375" rtl="0" eaLnBrk="1" fontAlgn="auto" latinLnBrk="0" hangingPunct="1">
              <a:lnSpc>
                <a:spcPct val="100000"/>
              </a:lnSpc>
              <a:spcBef>
                <a:spcPct val="0"/>
              </a:spcBef>
              <a:spcAft>
                <a:spcPts val="0"/>
              </a:spcAft>
              <a:buClrTx/>
              <a:buSzTx/>
              <a:buFontTx/>
              <a:buChar char="•"/>
              <a:tabLst/>
              <a:defRPr/>
            </a:pPr>
            <a:r>
              <a:rPr kumimoji="0" lang="en-US" altLang="en-US" sz="2000" b="0" i="0" u="none" strike="noStrike" kern="1200" cap="none" spc="0" normalizeH="0" baseline="0" noProof="0" dirty="0">
                <a:ln>
                  <a:noFill/>
                </a:ln>
                <a:solidFill>
                  <a:prstClr val="black"/>
                </a:solidFill>
                <a:effectLst/>
                <a:uLnTx/>
                <a:uFillTx/>
                <a:latin typeface="Georgia" pitchFamily="18" charset="0"/>
                <a:ea typeface="+mn-ea"/>
                <a:cs typeface="+mn-cs"/>
              </a:rPr>
              <a:t>Initial Psychological Safety Assessment completed</a:t>
            </a:r>
          </a:p>
          <a:p>
            <a:pPr marL="800100" marR="0" lvl="0" indent="-342900" algn="l" defTabSz="3762375" rtl="0" eaLnBrk="1" fontAlgn="auto" latinLnBrk="0" hangingPunct="1">
              <a:lnSpc>
                <a:spcPct val="100000"/>
              </a:lnSpc>
              <a:spcBef>
                <a:spcPct val="0"/>
              </a:spcBef>
              <a:spcAft>
                <a:spcPts val="0"/>
              </a:spcAft>
              <a:buClrTx/>
              <a:buSzTx/>
              <a:buFontTx/>
              <a:buChar char="•"/>
              <a:tabLst/>
              <a:defRPr/>
            </a:pPr>
            <a:r>
              <a:rPr kumimoji="0" lang="en-US" altLang="en-US" sz="2000" b="0" i="0" u="none" strike="noStrike" kern="1200" cap="none" spc="0" normalizeH="0" baseline="0" noProof="0" dirty="0">
                <a:ln>
                  <a:noFill/>
                </a:ln>
                <a:solidFill>
                  <a:prstClr val="black"/>
                </a:solidFill>
                <a:effectLst/>
                <a:uLnTx/>
                <a:uFillTx/>
                <a:latin typeface="Georgia" pitchFamily="18" charset="0"/>
                <a:ea typeface="+mn-ea"/>
                <a:cs typeface="+mn-cs"/>
              </a:rPr>
              <a:t>Observations have been completed for Internal medicine. </a:t>
            </a:r>
          </a:p>
          <a:p>
            <a:pPr marL="800100" marR="0" lvl="0" indent="-342900" algn="l" defTabSz="3762375" rtl="0" eaLnBrk="1" fontAlgn="auto" latinLnBrk="0" hangingPunct="1">
              <a:lnSpc>
                <a:spcPct val="100000"/>
              </a:lnSpc>
              <a:spcBef>
                <a:spcPct val="0"/>
              </a:spcBef>
              <a:spcAft>
                <a:spcPts val="0"/>
              </a:spcAft>
              <a:buClrTx/>
              <a:buSzTx/>
              <a:buFontTx/>
              <a:buChar char="•"/>
              <a:tabLst/>
              <a:defRPr/>
            </a:pPr>
            <a:r>
              <a:rPr kumimoji="0" lang="en-US" altLang="en-US" sz="2000" b="0" i="0" u="none" strike="noStrike" kern="1200" cap="none" spc="0" normalizeH="0" baseline="0" noProof="0" dirty="0">
                <a:ln>
                  <a:noFill/>
                </a:ln>
                <a:solidFill>
                  <a:prstClr val="black"/>
                </a:solidFill>
                <a:effectLst/>
                <a:uLnTx/>
                <a:uFillTx/>
                <a:latin typeface="Georgia" pitchFamily="18" charset="0"/>
                <a:ea typeface="+mn-ea"/>
                <a:cs typeface="+mn-cs"/>
              </a:rPr>
              <a:t>Faculty have received their group feedback.</a:t>
            </a:r>
          </a:p>
          <a:p>
            <a:pPr marL="800100" marR="0" lvl="0" indent="-342900" algn="l" defTabSz="3762375" rtl="0" eaLnBrk="1" fontAlgn="auto" latinLnBrk="0" hangingPunct="1">
              <a:lnSpc>
                <a:spcPct val="100000"/>
              </a:lnSpc>
              <a:spcBef>
                <a:spcPct val="0"/>
              </a:spcBef>
              <a:spcAft>
                <a:spcPts val="0"/>
              </a:spcAft>
              <a:buClrTx/>
              <a:buSzTx/>
              <a:buFontTx/>
              <a:buChar char="•"/>
              <a:tabLst/>
              <a:defRPr/>
            </a:pPr>
            <a:r>
              <a:rPr kumimoji="0" lang="en-US" altLang="en-US" sz="2000" b="0" i="0" u="none" strike="noStrike" kern="1200" cap="none" spc="0" normalizeH="0" baseline="0" noProof="0" dirty="0">
                <a:ln>
                  <a:noFill/>
                </a:ln>
                <a:solidFill>
                  <a:prstClr val="black"/>
                </a:solidFill>
                <a:effectLst/>
                <a:uLnTx/>
                <a:uFillTx/>
                <a:latin typeface="Georgia" pitchFamily="18" charset="0"/>
                <a:ea typeface="+mn-ea"/>
                <a:cs typeface="+mn-cs"/>
              </a:rPr>
              <a:t>Residents scheduled to receive group feedback end of October</a:t>
            </a:r>
          </a:p>
          <a:p>
            <a:pPr marL="800100" marR="0" lvl="0" indent="-342900" algn="l" defTabSz="3762375" rtl="0" eaLnBrk="1" fontAlgn="auto" latinLnBrk="0" hangingPunct="1">
              <a:lnSpc>
                <a:spcPct val="100000"/>
              </a:lnSpc>
              <a:spcBef>
                <a:spcPct val="0"/>
              </a:spcBef>
              <a:spcAft>
                <a:spcPts val="0"/>
              </a:spcAft>
              <a:buClrTx/>
              <a:buSzTx/>
              <a:buFontTx/>
              <a:buChar char="•"/>
              <a:tabLst/>
              <a:defRPr/>
            </a:pPr>
            <a:r>
              <a:rPr kumimoji="0" lang="en-US" altLang="en-US" sz="2000" b="0" i="0" u="none" strike="noStrike" kern="1200" cap="none" spc="0" normalizeH="0" baseline="0" noProof="0" dirty="0">
                <a:ln>
                  <a:noFill/>
                </a:ln>
                <a:solidFill>
                  <a:prstClr val="black"/>
                </a:solidFill>
                <a:effectLst/>
                <a:uLnTx/>
                <a:uFillTx/>
                <a:latin typeface="Georgia" pitchFamily="18" charset="0"/>
                <a:ea typeface="+mn-ea"/>
                <a:cs typeface="+mn-cs"/>
              </a:rPr>
              <a:t>Individual feedback sessions will begin for both faculty and residents in November. </a:t>
            </a:r>
          </a:p>
          <a:p>
            <a:pPr marL="800100" marR="0" lvl="0" indent="-342900" algn="l" defTabSz="3762375" rtl="0" eaLnBrk="1" fontAlgn="auto" latinLnBrk="0" hangingPunct="1">
              <a:lnSpc>
                <a:spcPct val="100000"/>
              </a:lnSpc>
              <a:spcBef>
                <a:spcPct val="0"/>
              </a:spcBef>
              <a:spcAft>
                <a:spcPts val="0"/>
              </a:spcAft>
              <a:buClrTx/>
              <a:buSzTx/>
              <a:buFontTx/>
              <a:buChar char="•"/>
              <a:tabLst/>
              <a:defRPr/>
            </a:pPr>
            <a:r>
              <a:rPr kumimoji="0" lang="en-US" altLang="en-US" sz="2000" b="0" i="0" u="none" strike="noStrike" kern="1200" cap="none" spc="0" normalizeH="0" baseline="0" noProof="0" dirty="0">
                <a:ln>
                  <a:noFill/>
                </a:ln>
                <a:solidFill>
                  <a:prstClr val="black"/>
                </a:solidFill>
                <a:effectLst/>
                <a:uLnTx/>
                <a:uFillTx/>
                <a:latin typeface="Georgia" pitchFamily="18" charset="0"/>
                <a:ea typeface="+mn-ea"/>
                <a:cs typeface="+mn-cs"/>
              </a:rPr>
              <a:t>Data measures of any changes will be available after March.</a:t>
            </a:r>
          </a:p>
          <a:p>
            <a:pPr marL="457200" marR="0" lvl="0" indent="0" algn="l" defTabSz="3762375"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dirty="0">
                <a:ln>
                  <a:noFill/>
                </a:ln>
                <a:solidFill>
                  <a:prstClr val="black"/>
                </a:solidFill>
                <a:effectLst/>
                <a:uLnTx/>
                <a:uFillTx/>
                <a:latin typeface="Georgia" pitchFamily="18" charset="0"/>
                <a:ea typeface="+mn-ea"/>
                <a:cs typeface="+mn-cs"/>
              </a:rPr>
              <a:t>Pediatrics-</a:t>
            </a:r>
          </a:p>
          <a:p>
            <a:pPr marL="800100" marR="0" lvl="0" indent="-342900" algn="l" defTabSz="3762375" rtl="0" eaLnBrk="1" fontAlgn="auto" latinLnBrk="0" hangingPunct="1">
              <a:lnSpc>
                <a:spcPct val="100000"/>
              </a:lnSpc>
              <a:spcBef>
                <a:spcPct val="0"/>
              </a:spcBef>
              <a:spcAft>
                <a:spcPts val="0"/>
              </a:spcAft>
              <a:buClrTx/>
              <a:buSzTx/>
              <a:buFontTx/>
              <a:buChar char="•"/>
              <a:tabLst/>
              <a:defRPr/>
            </a:pPr>
            <a:r>
              <a:rPr kumimoji="0" lang="en-US" altLang="en-US" sz="2000" b="0" i="0" u="none" strike="noStrike" kern="1200" cap="none" spc="0" normalizeH="0" baseline="0" noProof="0" dirty="0">
                <a:ln>
                  <a:noFill/>
                </a:ln>
                <a:solidFill>
                  <a:prstClr val="black"/>
                </a:solidFill>
                <a:effectLst/>
                <a:uLnTx/>
                <a:uFillTx/>
                <a:latin typeface="Georgia" pitchFamily="18" charset="0"/>
                <a:ea typeface="+mn-ea"/>
                <a:cs typeface="+mn-cs"/>
              </a:rPr>
              <a:t>Project introduction completed for both faculty and residents</a:t>
            </a:r>
          </a:p>
          <a:p>
            <a:pPr marL="800100" marR="0" lvl="0" indent="-342900" algn="l" defTabSz="3762375" rtl="0" eaLnBrk="1" fontAlgn="auto" latinLnBrk="0" hangingPunct="1">
              <a:lnSpc>
                <a:spcPct val="100000"/>
              </a:lnSpc>
              <a:spcBef>
                <a:spcPct val="0"/>
              </a:spcBef>
              <a:spcAft>
                <a:spcPts val="0"/>
              </a:spcAft>
              <a:buClrTx/>
              <a:buSzTx/>
              <a:buFontTx/>
              <a:buChar char="•"/>
              <a:tabLst/>
              <a:defRPr/>
            </a:pPr>
            <a:r>
              <a:rPr kumimoji="0" lang="en-US" altLang="en-US" sz="2000" b="0" i="0" u="none" strike="noStrike" kern="1200" cap="none" spc="0" normalizeH="0" baseline="0" noProof="0" dirty="0">
                <a:ln>
                  <a:noFill/>
                </a:ln>
                <a:solidFill>
                  <a:prstClr val="black"/>
                </a:solidFill>
                <a:effectLst/>
                <a:uLnTx/>
                <a:uFillTx/>
                <a:latin typeface="Georgia" pitchFamily="18" charset="0"/>
                <a:ea typeface="+mn-ea"/>
                <a:cs typeface="+mn-cs"/>
              </a:rPr>
              <a:t>Initial Psychological Safety Assessments being sent this week.</a:t>
            </a:r>
          </a:p>
          <a:p>
            <a:pPr marL="800100" marR="0" lvl="0" indent="-342900" algn="l" defTabSz="3762375" rtl="0" eaLnBrk="1" fontAlgn="auto" latinLnBrk="0" hangingPunct="1">
              <a:lnSpc>
                <a:spcPct val="100000"/>
              </a:lnSpc>
              <a:spcBef>
                <a:spcPct val="0"/>
              </a:spcBef>
              <a:spcAft>
                <a:spcPts val="0"/>
              </a:spcAft>
              <a:buClrTx/>
              <a:buSzTx/>
              <a:buFontTx/>
              <a:buChar char="•"/>
              <a:tabLst/>
              <a:defRPr/>
            </a:pPr>
            <a:r>
              <a:rPr kumimoji="0" lang="en-US" altLang="en-US" sz="2000" b="0" i="0" u="none" strike="noStrike" kern="1200" cap="none" spc="0" normalizeH="0" baseline="0" noProof="0" dirty="0">
                <a:ln>
                  <a:noFill/>
                </a:ln>
                <a:solidFill>
                  <a:prstClr val="black"/>
                </a:solidFill>
                <a:effectLst/>
                <a:uLnTx/>
                <a:uFillTx/>
                <a:latin typeface="Georgia" pitchFamily="18" charset="0"/>
                <a:ea typeface="+mn-ea"/>
                <a:cs typeface="+mn-cs"/>
              </a:rPr>
              <a:t>Pediatrics begins 5 months of observations this week.  </a:t>
            </a:r>
          </a:p>
          <a:p>
            <a:pPr marL="800100" marR="0" lvl="0" indent="-342900" algn="l" defTabSz="3762375" rtl="0" eaLnBrk="1" fontAlgn="auto" latinLnBrk="0" hangingPunct="1">
              <a:lnSpc>
                <a:spcPct val="100000"/>
              </a:lnSpc>
              <a:spcBef>
                <a:spcPct val="0"/>
              </a:spcBef>
              <a:spcAft>
                <a:spcPts val="0"/>
              </a:spcAft>
              <a:buClrTx/>
              <a:buSzTx/>
              <a:buFontTx/>
              <a:buChar char="•"/>
              <a:tabLst/>
              <a:defRPr/>
            </a:pPr>
            <a:r>
              <a:rPr kumimoji="0" lang="en-US" altLang="en-US" sz="2000" b="0" i="0" u="none" strike="noStrike" kern="1200" cap="none" spc="0" normalizeH="0" baseline="0" noProof="0" dirty="0">
                <a:ln>
                  <a:noFill/>
                </a:ln>
                <a:solidFill>
                  <a:prstClr val="black"/>
                </a:solidFill>
                <a:effectLst/>
                <a:uLnTx/>
                <a:uFillTx/>
                <a:latin typeface="Georgia" pitchFamily="18" charset="0"/>
                <a:ea typeface="+mn-ea"/>
                <a:cs typeface="+mn-cs"/>
              </a:rPr>
              <a:t>Feedback will be provided in March.</a:t>
            </a:r>
          </a:p>
          <a:p>
            <a:pPr marL="800100" marR="0" lvl="0" indent="-342900" algn="l" defTabSz="3762375" rtl="0" eaLnBrk="1" fontAlgn="auto" latinLnBrk="0" hangingPunct="1">
              <a:lnSpc>
                <a:spcPct val="100000"/>
              </a:lnSpc>
              <a:spcBef>
                <a:spcPct val="0"/>
              </a:spcBef>
              <a:spcAft>
                <a:spcPts val="0"/>
              </a:spcAft>
              <a:buClrTx/>
              <a:buSzTx/>
              <a:buFontTx/>
              <a:buChar char="•"/>
              <a:tabLst/>
              <a:defRPr/>
            </a:pPr>
            <a:r>
              <a:rPr kumimoji="0" lang="en-US" altLang="en-US" sz="2000" b="0" i="0" u="none" strike="noStrike" kern="1200" cap="none" spc="0" normalizeH="0" baseline="0" noProof="0" dirty="0">
                <a:ln>
                  <a:noFill/>
                </a:ln>
                <a:solidFill>
                  <a:prstClr val="black"/>
                </a:solidFill>
                <a:effectLst/>
                <a:uLnTx/>
                <a:uFillTx/>
                <a:latin typeface="Georgia" pitchFamily="18" charset="0"/>
                <a:ea typeface="+mn-ea"/>
                <a:cs typeface="+mn-cs"/>
              </a:rPr>
              <a:t>Data measures of any changes will be available after March.</a:t>
            </a:r>
          </a:p>
          <a:p>
            <a:pPr marL="457200" marR="0" lvl="0" indent="0" algn="l" defTabSz="3762375" rtl="0" eaLnBrk="1" fontAlgn="auto" latinLnBrk="0" hangingPunct="1">
              <a:lnSpc>
                <a:spcPct val="100000"/>
              </a:lnSpc>
              <a:spcBef>
                <a:spcPct val="0"/>
              </a:spcBef>
              <a:spcAft>
                <a:spcPts val="0"/>
              </a:spcAft>
              <a:buClrTx/>
              <a:buSzTx/>
              <a:buFontTx/>
              <a:buNone/>
              <a:tabLst/>
              <a:defRPr/>
            </a:pPr>
            <a:r>
              <a:rPr kumimoji="0" lang="en-US" altLang="en-US" sz="1000" b="0" i="1" u="none" strike="noStrike" kern="1200" cap="none" spc="0" normalizeH="0" baseline="0" noProof="0" dirty="0">
                <a:ln>
                  <a:noFill/>
                </a:ln>
                <a:solidFill>
                  <a:srgbClr val="0033CC"/>
                </a:solidFill>
                <a:effectLst/>
                <a:uLnTx/>
                <a:uFillTx/>
                <a:latin typeface="Calibri" panose="020F0502020204030204" pitchFamily="34" charset="0"/>
                <a:ea typeface="+mn-ea"/>
                <a:cs typeface="+mn-cs"/>
              </a:rPr>
              <a:t> </a:t>
            </a:r>
          </a:p>
        </p:txBody>
      </p:sp>
      <p:sp>
        <p:nvSpPr>
          <p:cNvPr id="5" name="Text Box 13">
            <a:extLst>
              <a:ext uri="{FF2B5EF4-FFF2-40B4-BE49-F238E27FC236}">
                <a16:creationId xmlns:a16="http://schemas.microsoft.com/office/drawing/2014/main" id="{773F76EB-E0B6-35EC-A567-2CE92D336B0E}"/>
              </a:ext>
            </a:extLst>
          </p:cNvPr>
          <p:cNvSpPr txBox="1">
            <a:spLocks noChangeArrowheads="1"/>
          </p:cNvSpPr>
          <p:nvPr/>
        </p:nvSpPr>
        <p:spPr bwMode="auto">
          <a:xfrm>
            <a:off x="1483178" y="225203"/>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marL="0" marR="0" lvl="0" indent="0" algn="ctr" defTabSz="3762375" rtl="0" eaLnBrk="1" fontAlgn="auto" latinLnBrk="0" hangingPunct="1">
              <a:lnSpc>
                <a:spcPct val="100000"/>
              </a:lnSpc>
              <a:spcBef>
                <a:spcPct val="50000"/>
              </a:spcBef>
              <a:spcAft>
                <a:spcPts val="0"/>
              </a:spcAft>
              <a:buClrTx/>
              <a:buSzTx/>
              <a:buFontTx/>
              <a:buNone/>
              <a:tabLst/>
              <a:defRPr/>
            </a:pPr>
            <a:r>
              <a:rPr kumimoji="0" lang="en-US" alt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Results   </a:t>
            </a:r>
          </a:p>
        </p:txBody>
      </p:sp>
    </p:spTree>
    <p:extLst>
      <p:ext uri="{BB962C8B-B14F-4D97-AF65-F5344CB8AC3E}">
        <p14:creationId xmlns:p14="http://schemas.microsoft.com/office/powerpoint/2010/main" val="2254035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2C98C-8389-8CB7-23B1-E925A69B6279}"/>
            </a:ext>
          </a:extLst>
        </p:cNvPr>
        <p:cNvGrpSpPr/>
        <p:nvPr/>
      </p:nvGrpSpPr>
      <p:grpSpPr>
        <a:xfrm>
          <a:off x="0" y="0"/>
          <a:ext cx="0" cy="0"/>
          <a:chOff x="0" y="0"/>
          <a:chExt cx="0" cy="0"/>
        </a:xfrm>
      </p:grpSpPr>
      <p:pic>
        <p:nvPicPr>
          <p:cNvPr id="3" name="Picture 2" descr="N&#10;&#10;AI-generated content may be incorrect.">
            <a:extLst>
              <a:ext uri="{FF2B5EF4-FFF2-40B4-BE49-F238E27FC236}">
                <a16:creationId xmlns:a16="http://schemas.microsoft.com/office/drawing/2014/main" id="{5BE956A6-0C33-A9A7-5089-E89239F9EC5C}"/>
              </a:ext>
            </a:extLst>
          </p:cNvPr>
          <p:cNvPicPr>
            <a:picLocks noChangeAspect="1"/>
          </p:cNvPicPr>
          <p:nvPr/>
        </p:nvPicPr>
        <p:blipFill>
          <a:blip r:embed="rId3"/>
          <a:stretch>
            <a:fillRect/>
          </a:stretch>
        </p:blipFill>
        <p:spPr>
          <a:xfrm>
            <a:off x="10834182" y="6302489"/>
            <a:ext cx="992210" cy="315495"/>
          </a:xfrm>
          <a:prstGeom prst="rect">
            <a:avLst/>
          </a:prstGeom>
        </p:spPr>
      </p:pic>
      <p:sp>
        <p:nvSpPr>
          <p:cNvPr id="8" name="Text Box 1283">
            <a:extLst>
              <a:ext uri="{FF2B5EF4-FFF2-40B4-BE49-F238E27FC236}">
                <a16:creationId xmlns:a16="http://schemas.microsoft.com/office/drawing/2014/main" id="{B58B0A6F-C445-917B-C4A4-A3F76CDC9FDD}"/>
              </a:ext>
            </a:extLst>
          </p:cNvPr>
          <p:cNvSpPr txBox="1">
            <a:spLocks noChangeArrowheads="1"/>
          </p:cNvSpPr>
          <p:nvPr/>
        </p:nvSpPr>
        <p:spPr bwMode="auto">
          <a:xfrm>
            <a:off x="1679122" y="854982"/>
            <a:ext cx="8833757" cy="2739211"/>
          </a:xfrm>
          <a:prstGeom prst="rect">
            <a:avLst/>
          </a:prstGeom>
          <a:solidFill>
            <a:schemeClr val="bg1"/>
          </a:solidFill>
          <a:ln w="9525">
            <a:solidFill>
              <a:schemeClr val="tx1"/>
            </a:solid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342900" marR="0" lvl="0" indent="-342900" algn="l" defTabSz="3762375" rtl="0" eaLnBrk="1" fontAlgn="t" latinLnBrk="0" hangingPunct="1">
              <a:lnSpc>
                <a:spcPct val="119048"/>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Georgia" pitchFamily="18" charset="0"/>
                <a:ea typeface="+mn-ea"/>
                <a:cs typeface="+mn-cs"/>
              </a:rPr>
              <a:t>What strategies can improve participation and scheduling feasibility?</a:t>
            </a:r>
          </a:p>
          <a:p>
            <a:pPr marL="342900" marR="0" lvl="0" indent="-342900" algn="l" defTabSz="3762375" rtl="0" eaLnBrk="1" fontAlgn="t" latinLnBrk="0" hangingPunct="1">
              <a:lnSpc>
                <a:spcPct val="119048"/>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Georgia" pitchFamily="18" charset="0"/>
                <a:ea typeface="+mn-ea"/>
                <a:cs typeface="+mn-cs"/>
              </a:rPr>
              <a:t>What additional outcomes should be measured to demonstrate organizational impact?</a:t>
            </a:r>
          </a:p>
          <a:p>
            <a:pPr marL="342900" marR="0" lvl="0" indent="-342900" algn="l" defTabSz="3762375" rtl="0" eaLnBrk="1" fontAlgn="t" latinLnBrk="0" hangingPunct="1">
              <a:lnSpc>
                <a:spcPct val="119048"/>
              </a:lnSpc>
              <a:spcBef>
                <a:spcPct val="20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Georgia" pitchFamily="18" charset="0"/>
                <a:ea typeface="+mn-ea"/>
                <a:cs typeface="+mn-cs"/>
              </a:rPr>
              <a:t>How can psychological safety initiatives be embedded into ongoing faculty and resident development?</a:t>
            </a:r>
          </a:p>
          <a:p>
            <a:pPr marL="457200" marR="0" lvl="0" indent="0" algn="l" defTabSz="3762375" rtl="0" eaLnBrk="1" fontAlgn="auto" latinLnBrk="0" hangingPunct="1">
              <a:lnSpc>
                <a:spcPct val="100000"/>
              </a:lnSpc>
              <a:spcBef>
                <a:spcPct val="0"/>
              </a:spcBef>
              <a:spcAft>
                <a:spcPts val="0"/>
              </a:spcAft>
              <a:buClrTx/>
              <a:buSzTx/>
              <a:buFontTx/>
              <a:buNone/>
              <a:tabLst/>
              <a:defRPr/>
            </a:pPr>
            <a:endParaRPr kumimoji="0" lang="en-US" altLang="en-US" sz="1500" b="0" i="1" u="none" strike="noStrike" kern="1200" cap="none" spc="0" normalizeH="0" baseline="0" noProof="0" dirty="0">
              <a:ln>
                <a:noFill/>
              </a:ln>
              <a:solidFill>
                <a:srgbClr val="0033CC"/>
              </a:solidFill>
              <a:effectLst/>
              <a:uLnTx/>
              <a:uFillTx/>
              <a:latin typeface="Aptos" panose="02110004020202020204"/>
              <a:ea typeface="+mn-ea"/>
              <a:cs typeface="+mn-cs"/>
            </a:endParaRPr>
          </a:p>
          <a:p>
            <a:pPr marL="457200" marR="0" lvl="0" indent="0" algn="l" defTabSz="3762375" rtl="0" eaLnBrk="1" fontAlgn="auto" latinLnBrk="0" hangingPunct="1">
              <a:lnSpc>
                <a:spcPct val="100000"/>
              </a:lnSpc>
              <a:spcBef>
                <a:spcPct val="0"/>
              </a:spcBef>
              <a:spcAft>
                <a:spcPts val="0"/>
              </a:spcAft>
              <a:buClrTx/>
              <a:buSzTx/>
              <a:buFontTx/>
              <a:buNone/>
              <a:tabLst/>
              <a:defRPr/>
            </a:pPr>
            <a:endParaRPr kumimoji="0" lang="en-US" altLang="en-US" sz="1000" b="0" i="1" u="none" strike="noStrike" kern="1200" cap="none" spc="0" normalizeH="0" baseline="0" noProof="0" dirty="0">
              <a:ln>
                <a:noFill/>
              </a:ln>
              <a:solidFill>
                <a:srgbClr val="0033CC"/>
              </a:solidFill>
              <a:effectLst/>
              <a:uLnTx/>
              <a:uFillTx/>
              <a:latin typeface="Calibri" panose="020F0502020204030204" pitchFamily="34" charset="0"/>
              <a:ea typeface="+mn-ea"/>
              <a:cs typeface="+mn-cs"/>
            </a:endParaRPr>
          </a:p>
          <a:p>
            <a:pPr marL="457200" marR="0" lvl="0" indent="0" algn="l" defTabSz="3762375" rtl="0" eaLnBrk="1" fontAlgn="auto" latinLnBrk="0" hangingPunct="1">
              <a:lnSpc>
                <a:spcPct val="100000"/>
              </a:lnSpc>
              <a:spcBef>
                <a:spcPct val="0"/>
              </a:spcBef>
              <a:spcAft>
                <a:spcPts val="0"/>
              </a:spcAft>
              <a:buClrTx/>
              <a:buSzTx/>
              <a:buFontTx/>
              <a:buNone/>
              <a:tabLst/>
              <a:defRPr/>
            </a:pPr>
            <a:endParaRPr kumimoji="0" lang="en-US" altLang="en-US" sz="1000" b="0" i="1" u="none" strike="noStrike" kern="1200" cap="none" spc="0" normalizeH="0" baseline="0" noProof="0" dirty="0">
              <a:ln>
                <a:noFill/>
              </a:ln>
              <a:solidFill>
                <a:srgbClr val="0033CC"/>
              </a:solidFill>
              <a:effectLst/>
              <a:uLnTx/>
              <a:uFillTx/>
              <a:latin typeface="Calibri" panose="020F0502020204030204" pitchFamily="34" charset="0"/>
              <a:ea typeface="+mn-ea"/>
              <a:cs typeface="+mn-cs"/>
            </a:endParaRPr>
          </a:p>
          <a:p>
            <a:pPr marL="457200" marR="0" lvl="0" indent="0" algn="l" defTabSz="3762375" rtl="0" eaLnBrk="1" fontAlgn="auto" latinLnBrk="0" hangingPunct="1">
              <a:lnSpc>
                <a:spcPct val="100000"/>
              </a:lnSpc>
              <a:spcBef>
                <a:spcPct val="0"/>
              </a:spcBef>
              <a:spcAft>
                <a:spcPts val="0"/>
              </a:spcAft>
              <a:buClrTx/>
              <a:buSzTx/>
              <a:buFontTx/>
              <a:buNone/>
              <a:tabLst/>
              <a:defRPr/>
            </a:pPr>
            <a:r>
              <a:rPr kumimoji="0" lang="en-US" altLang="en-US" sz="1000" b="0" i="1" u="none" strike="noStrike" kern="1200" cap="none" spc="0" normalizeH="0" baseline="0" noProof="0" dirty="0">
                <a:ln>
                  <a:noFill/>
                </a:ln>
                <a:solidFill>
                  <a:srgbClr val="0033CC"/>
                </a:solidFill>
                <a:effectLst/>
                <a:uLnTx/>
                <a:uFillTx/>
                <a:latin typeface="Calibri" panose="020F0502020204030204" pitchFamily="34" charset="0"/>
                <a:ea typeface="+mn-ea"/>
                <a:cs typeface="+mn-cs"/>
              </a:rPr>
              <a:t> </a:t>
            </a:r>
          </a:p>
        </p:txBody>
      </p:sp>
      <p:sp>
        <p:nvSpPr>
          <p:cNvPr id="5" name="Text Box 13">
            <a:extLst>
              <a:ext uri="{FF2B5EF4-FFF2-40B4-BE49-F238E27FC236}">
                <a16:creationId xmlns:a16="http://schemas.microsoft.com/office/drawing/2014/main" id="{0D04C1B9-FEE9-1DA0-0BB7-7B795361FF4B}"/>
              </a:ext>
            </a:extLst>
          </p:cNvPr>
          <p:cNvSpPr txBox="1">
            <a:spLocks noChangeArrowheads="1"/>
          </p:cNvSpPr>
          <p:nvPr/>
        </p:nvSpPr>
        <p:spPr bwMode="auto">
          <a:xfrm>
            <a:off x="1483178" y="225203"/>
            <a:ext cx="9274629" cy="4616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marL="0" marR="0" lvl="0" indent="0" algn="ctr" defTabSz="3762375" rtl="0" eaLnBrk="1" fontAlgn="auto" latinLnBrk="0" hangingPunct="1">
              <a:lnSpc>
                <a:spcPct val="100000"/>
              </a:lnSpc>
              <a:spcBef>
                <a:spcPct val="50000"/>
              </a:spcBef>
              <a:spcAft>
                <a:spcPts val="0"/>
              </a:spcAft>
              <a:buClrTx/>
              <a:buSzTx/>
              <a:buFontTx/>
              <a:buNone/>
              <a:tabLst/>
              <a:defRPr/>
            </a:pPr>
            <a:r>
              <a:rPr kumimoji="0" lang="en-US" alt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Discussion   </a:t>
            </a:r>
          </a:p>
        </p:txBody>
      </p:sp>
      <p:sp>
        <p:nvSpPr>
          <p:cNvPr id="4" name="Text Box 1028">
            <a:extLst>
              <a:ext uri="{FF2B5EF4-FFF2-40B4-BE49-F238E27FC236}">
                <a16:creationId xmlns:a16="http://schemas.microsoft.com/office/drawing/2014/main" id="{FE2389EF-DFB8-C7EC-5901-F40DCC0D6A6B}"/>
              </a:ext>
            </a:extLst>
          </p:cNvPr>
          <p:cNvSpPr txBox="1">
            <a:spLocks noChangeArrowheads="1"/>
          </p:cNvSpPr>
          <p:nvPr/>
        </p:nvSpPr>
        <p:spPr bwMode="auto">
          <a:xfrm>
            <a:off x="138684" y="4765992"/>
            <a:ext cx="11914632" cy="1457771"/>
          </a:xfrm>
          <a:prstGeom prst="rect">
            <a:avLst/>
          </a:prstGeom>
          <a:solidFill>
            <a:schemeClr val="bg1"/>
          </a:solidFill>
          <a:ln w="9525">
            <a:solidFill>
              <a:schemeClr val="tx1"/>
            </a:solidFill>
            <a:miter lim="800000"/>
            <a:headEnd/>
            <a:tailEnd/>
          </a:ln>
        </p:spPr>
        <p:txBody>
          <a:bodyPr wrap="square">
            <a:spAutoFit/>
          </a:bodyPr>
          <a:lstStyle>
            <a:lvl1pPr marL="473075" indent="-15875" defTabSz="3762375" eaLnBrk="0" hangingPunct="0">
              <a:spcBef>
                <a:spcPct val="20000"/>
              </a:spcBef>
              <a:buChar char="•"/>
              <a:defRPr sz="13200">
                <a:solidFill>
                  <a:schemeClr val="tx1"/>
                </a:solidFill>
                <a:latin typeface="Georgia" pitchFamily="18" charset="0"/>
              </a:defRPr>
            </a:lvl1pPr>
            <a:lvl2pPr marL="742950" indent="-285750" defTabSz="3762375" eaLnBrk="0" hangingPunct="0">
              <a:spcBef>
                <a:spcPct val="20000"/>
              </a:spcBef>
              <a:buChar char="–"/>
              <a:defRPr sz="11500">
                <a:solidFill>
                  <a:schemeClr val="tx1"/>
                </a:solidFill>
                <a:latin typeface="Georgia" pitchFamily="18" charset="0"/>
              </a:defRPr>
            </a:lvl2pPr>
            <a:lvl3pPr marL="1143000" indent="-228600" defTabSz="3762375" eaLnBrk="0" hangingPunct="0">
              <a:spcBef>
                <a:spcPct val="20000"/>
              </a:spcBef>
              <a:buChar char="•"/>
              <a:defRPr sz="9900">
                <a:solidFill>
                  <a:schemeClr val="tx1"/>
                </a:solidFill>
                <a:latin typeface="Georgia" pitchFamily="18" charset="0"/>
              </a:defRPr>
            </a:lvl3pPr>
            <a:lvl4pPr marL="1600200" indent="-228600" defTabSz="3762375" eaLnBrk="0" hangingPunct="0">
              <a:spcBef>
                <a:spcPct val="20000"/>
              </a:spcBef>
              <a:buChar char="–"/>
              <a:defRPr sz="8200">
                <a:solidFill>
                  <a:schemeClr val="tx1"/>
                </a:solidFill>
                <a:latin typeface="Georgia" pitchFamily="18" charset="0"/>
              </a:defRPr>
            </a:lvl4pPr>
            <a:lvl5pPr marL="2057400" indent="-228600" defTabSz="3762375" eaLnBrk="0" hangingPunct="0">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342900" marR="0" lvl="0" indent="-342900" algn="l" defTabSz="3762375" rtl="0" eaLnBrk="0" fontAlgn="t" latinLnBrk="0" hangingPunct="0">
              <a:lnSpc>
                <a:spcPct val="119048"/>
              </a:lnSpc>
              <a:spcBef>
                <a:spcPct val="20000"/>
              </a:spcBef>
              <a:spcAft>
                <a:spcPts val="0"/>
              </a:spcAft>
              <a:buClrTx/>
              <a:buSzTx/>
              <a:buFont typeface="Arial" panose="020B0604020202020204" pitchFamily="34" charset="0"/>
              <a:buChar char="•"/>
              <a:tabLst/>
              <a:defRPr/>
            </a:pPr>
            <a:r>
              <a:rPr kumimoji="0" lang="en-US" altLang="en-US" sz="1500" b="0" i="1" u="none" strike="noStrike" kern="1200" cap="none" spc="0" normalizeH="0" baseline="0" noProof="0" dirty="0">
                <a:ln>
                  <a:noFill/>
                </a:ln>
                <a:solidFill>
                  <a:srgbClr val="156082"/>
                </a:solidFill>
                <a:effectLst/>
                <a:uLnTx/>
                <a:uFillTx/>
                <a:latin typeface="Arial Narrow" pitchFamily="34" charset="0"/>
                <a:ea typeface="+mn-ea"/>
                <a:cs typeface="+mn-cs"/>
              </a:rPr>
              <a:t>Citations/References</a:t>
            </a:r>
          </a:p>
          <a:p>
            <a:pPr marL="342900" marR="0" lvl="0" indent="-342900" algn="l" defTabSz="3762375" rtl="0" eaLnBrk="0" fontAlgn="t" latinLnBrk="0" hangingPunct="0">
              <a:lnSpc>
                <a:spcPct val="119048"/>
              </a:lnSpc>
              <a:spcBef>
                <a:spcPct val="2000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Riskin, A., et al. (2019). </a:t>
            </a:r>
            <a:r>
              <a:rPr kumimoji="0" lang="en-US" sz="1050" b="0" i="1"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Effect of increased interprofessional familiarity on team performance, communication, and psychological safety on inpatient medical teams: A randomized clinical trial</a:t>
            </a:r>
            <a:r>
              <a:rPr kumimoji="0" lang="en-US" sz="105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 </a:t>
            </a:r>
            <a:r>
              <a:rPr kumimoji="0" lang="en-US" sz="1050" b="0" i="1"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JAMA Internal Medicine, 179</a:t>
            </a:r>
            <a:r>
              <a:rPr kumimoji="0" lang="en-US" sz="105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(8), 1018-1024.</a:t>
            </a:r>
          </a:p>
          <a:p>
            <a:pPr marL="342900" marR="0" lvl="0" indent="-342900" algn="l" defTabSz="3762375" rtl="0" eaLnBrk="0" fontAlgn="t" latinLnBrk="0" hangingPunct="0">
              <a:lnSpc>
                <a:spcPct val="119048"/>
              </a:lnSpc>
              <a:spcBef>
                <a:spcPct val="2000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Sujan, M., Huang, H., &amp; Braithwaite, J. (2023). </a:t>
            </a:r>
            <a:r>
              <a:rPr kumimoji="0" lang="en-US" sz="1050" b="0" i="1"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Systematic review of factors that enable psychological safety in healthcare teams</a:t>
            </a:r>
            <a:r>
              <a:rPr kumimoji="0" lang="en-US" sz="105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 </a:t>
            </a:r>
            <a:r>
              <a:rPr kumimoji="0" lang="en-US" sz="1050" b="0" i="1"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International Journal for Quality in Health Care, 35</a:t>
            </a:r>
            <a:r>
              <a:rPr kumimoji="0" lang="en-US" sz="105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(2), mzad032.</a:t>
            </a:r>
          </a:p>
          <a:p>
            <a:pPr marL="342900" marR="0" lvl="0" indent="-342900" algn="l" defTabSz="3762375" rtl="0" eaLnBrk="0" fontAlgn="t" latinLnBrk="0" hangingPunct="0">
              <a:lnSpc>
                <a:spcPct val="119048"/>
              </a:lnSpc>
              <a:spcBef>
                <a:spcPct val="2000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Edmondson, A. C. (1999). </a:t>
            </a:r>
            <a:r>
              <a:rPr kumimoji="0" lang="en-US" sz="1050" b="0" i="1"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Psychological safety and learning behavior in work teams</a:t>
            </a:r>
            <a:r>
              <a:rPr kumimoji="0" lang="en-US" sz="105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 </a:t>
            </a:r>
            <a:r>
              <a:rPr kumimoji="0" lang="en-US" sz="1050" b="0" i="1"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Administrative Science Quarterly, 44</a:t>
            </a:r>
            <a:r>
              <a:rPr kumimoji="0" lang="en-US" sz="105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(2), 350-383.</a:t>
            </a:r>
          </a:p>
          <a:p>
            <a:pPr marL="342900" marR="0" lvl="0" indent="-342900" algn="l" defTabSz="3762375" rtl="0" eaLnBrk="0" fontAlgn="t" latinLnBrk="0" hangingPunct="0">
              <a:lnSpc>
                <a:spcPct val="119048"/>
              </a:lnSpc>
              <a:spcBef>
                <a:spcPct val="2000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Accreditation Council for Graduate Medical Education. (2025). </a:t>
            </a:r>
            <a:r>
              <a:rPr kumimoji="0" lang="en-US" sz="1050" b="0" i="1"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ACGME Resident/Fellow Survey Program Resources</a:t>
            </a:r>
            <a:r>
              <a:rPr kumimoji="0" lang="en-US" sz="105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rPr>
              <a:t>.</a:t>
            </a:r>
          </a:p>
        </p:txBody>
      </p:sp>
    </p:spTree>
    <p:extLst>
      <p:ext uri="{BB962C8B-B14F-4D97-AF65-F5344CB8AC3E}">
        <p14:creationId xmlns:p14="http://schemas.microsoft.com/office/powerpoint/2010/main" val="2234057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83195"/>
            <a:ext cx="10460736" cy="4684996"/>
          </a:xfrm>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3200" dirty="0">
                <a:solidFill>
                  <a:schemeClr val="accent6"/>
                </a:solidFill>
              </a:rPr>
              <a:t>Aurora Health Care</a:t>
            </a:r>
            <a:br>
              <a:rPr lang="en-US" sz="3200" dirty="0">
                <a:solidFill>
                  <a:schemeClr val="accent6"/>
                </a:solidFill>
              </a:rPr>
            </a:br>
            <a:r>
              <a:rPr lang="en-US" sz="3200" dirty="0">
                <a:solidFill>
                  <a:srgbClr val="92D050"/>
                </a:solidFill>
              </a:rPr>
              <a:t>(Air Quality- Escape Room)</a:t>
            </a:r>
            <a:br>
              <a:rPr lang="en-US" sz="3200" dirty="0">
                <a:solidFill>
                  <a:schemeClr val="accent6"/>
                </a:solidFill>
              </a:rPr>
            </a:br>
            <a:br>
              <a:rPr lang="en-US" sz="3200" dirty="0">
                <a:solidFill>
                  <a:schemeClr val="accent6"/>
                </a:solidFill>
              </a:rPr>
            </a:br>
            <a:endParaRPr lang="en-US" sz="3200" dirty="0">
              <a:solidFill>
                <a:schemeClr val="accent6"/>
              </a:solidFill>
            </a:endParaRPr>
          </a:p>
        </p:txBody>
      </p:sp>
    </p:spTree>
    <p:extLst>
      <p:ext uri="{BB962C8B-B14F-4D97-AF65-F5344CB8AC3E}">
        <p14:creationId xmlns:p14="http://schemas.microsoft.com/office/powerpoint/2010/main" val="1300990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C20C2C2-D443-B4C2-829C-F000F709BEC5}"/>
              </a:ext>
            </a:extLst>
          </p:cNvPr>
          <p:cNvPicPr>
            <a:picLocks noChangeAspect="1"/>
          </p:cNvPicPr>
          <p:nvPr/>
        </p:nvPicPr>
        <p:blipFill>
          <a:blip r:embed="rId2"/>
          <a:srcRect l="11623" t="3989" r="200" b="-285"/>
          <a:stretch>
            <a:fillRect/>
          </a:stretch>
        </p:blipFill>
        <p:spPr>
          <a:xfrm>
            <a:off x="7515640" y="1730886"/>
            <a:ext cx="2747301" cy="2123794"/>
          </a:xfrm>
          <a:prstGeom prst="rect">
            <a:avLst/>
          </a:prstGeom>
        </p:spPr>
      </p:pic>
      <p:sp>
        <p:nvSpPr>
          <p:cNvPr id="2" name="Title 1">
            <a:extLst>
              <a:ext uri="{FF2B5EF4-FFF2-40B4-BE49-F238E27FC236}">
                <a16:creationId xmlns:a16="http://schemas.microsoft.com/office/drawing/2014/main" id="{A09344E1-4145-C20E-7FF5-53B54D07F958}"/>
              </a:ext>
            </a:extLst>
          </p:cNvPr>
          <p:cNvSpPr>
            <a:spLocks noGrp="1"/>
          </p:cNvSpPr>
          <p:nvPr>
            <p:ph type="title"/>
          </p:nvPr>
        </p:nvSpPr>
        <p:spPr>
          <a:xfrm>
            <a:off x="1724026" y="1119463"/>
            <a:ext cx="8770619" cy="503553"/>
          </a:xfrm>
        </p:spPr>
        <p:txBody>
          <a:bodyPr>
            <a:normAutofit fontScale="90000"/>
          </a:bodyPr>
          <a:lstStyle/>
          <a:p>
            <a:r>
              <a:rPr lang="en-US"/>
              <a:t>Introduction: Background &amp; Context</a:t>
            </a:r>
          </a:p>
        </p:txBody>
      </p:sp>
      <p:sp>
        <p:nvSpPr>
          <p:cNvPr id="3" name="Content Placeholder 2">
            <a:extLst>
              <a:ext uri="{FF2B5EF4-FFF2-40B4-BE49-F238E27FC236}">
                <a16:creationId xmlns:a16="http://schemas.microsoft.com/office/drawing/2014/main" id="{42E0397F-25EF-EB3B-D739-FEBBD452F4AB}"/>
              </a:ext>
            </a:extLst>
          </p:cNvPr>
          <p:cNvSpPr>
            <a:spLocks noGrp="1"/>
          </p:cNvSpPr>
          <p:nvPr>
            <p:ph idx="1"/>
          </p:nvPr>
        </p:nvSpPr>
        <p:spPr>
          <a:xfrm>
            <a:off x="1633104" y="1618873"/>
            <a:ext cx="6203376" cy="4901440"/>
          </a:xfrm>
        </p:spPr>
        <p:txBody>
          <a:bodyPr vert="horz" lIns="91440" tIns="45720" rIns="91440" bIns="45720" rtlCol="0" anchor="t">
            <a:normAutofit/>
          </a:bodyPr>
          <a:lstStyle/>
          <a:p>
            <a:r>
              <a:rPr lang="en-US" sz="2400" b="0" dirty="0">
                <a:latin typeface="Calibri"/>
                <a:ea typeface="Calibri"/>
                <a:cs typeface="Calibri"/>
              </a:rPr>
              <a:t>Air quality affects many as this environmental hazard is not easily contained (e.g. Canadian forest fire smoke crossing borders)</a:t>
            </a:r>
          </a:p>
          <a:p>
            <a:r>
              <a:rPr lang="en-US" sz="2400" b="0" dirty="0">
                <a:latin typeface="Calibri"/>
                <a:ea typeface="Calibri"/>
                <a:cs typeface="Calibri"/>
              </a:rPr>
              <a:t>There are significant environmental exposures:</a:t>
            </a:r>
            <a:endParaRPr lang="en-US" sz="2400" b="0" dirty="0"/>
          </a:p>
          <a:p>
            <a:pPr lvl="1">
              <a:buFont typeface="Arial" panose="02070309020205020404" pitchFamily="49" charset="0"/>
              <a:buChar char="•"/>
            </a:pPr>
            <a:r>
              <a:rPr lang="en-US" sz="2000" dirty="0">
                <a:latin typeface="Calibri"/>
                <a:ea typeface="Calibri"/>
                <a:cs typeface="Calibri"/>
              </a:rPr>
              <a:t>Proximity to factories, highways, power plants</a:t>
            </a:r>
            <a:endParaRPr lang="en-US" sz="2000" dirty="0"/>
          </a:p>
          <a:p>
            <a:pPr lvl="1">
              <a:buClr>
                <a:srgbClr val="808080"/>
              </a:buClr>
              <a:buFont typeface="Arial" panose="02070309020205020404" pitchFamily="49" charset="0"/>
              <a:buChar char="•"/>
            </a:pPr>
            <a:r>
              <a:rPr lang="en-US" sz="2000" dirty="0">
                <a:latin typeface="Calibri"/>
                <a:ea typeface="Calibri"/>
                <a:cs typeface="Calibri"/>
              </a:rPr>
              <a:t>Occupations in factories and foundries</a:t>
            </a:r>
          </a:p>
          <a:p>
            <a:pPr lvl="1">
              <a:buClr>
                <a:srgbClr val="808080"/>
              </a:buClr>
              <a:buFont typeface="Arial" panose="02070309020205020404" pitchFamily="49" charset="0"/>
              <a:buChar char="•"/>
            </a:pPr>
            <a:r>
              <a:rPr lang="en-US" sz="2000" dirty="0">
                <a:latin typeface="Calibri"/>
                <a:ea typeface="Calibri"/>
                <a:cs typeface="Calibri"/>
              </a:rPr>
              <a:t>Exposures at home like tobacco smoke and gas stoves</a:t>
            </a:r>
          </a:p>
          <a:p>
            <a:pPr marL="0" indent="0">
              <a:buNone/>
            </a:pPr>
            <a:endParaRPr lang="en-US" sz="2400" b="0"/>
          </a:p>
          <a:p>
            <a:pPr marL="288925" lvl="1" indent="0">
              <a:buClr>
                <a:prstClr val="black">
                  <a:lumMod val="50000"/>
                  <a:lumOff val="50000"/>
                </a:prstClr>
              </a:buClr>
              <a:buNone/>
            </a:pPr>
            <a:endParaRPr lang="en-US" sz="2000"/>
          </a:p>
        </p:txBody>
      </p:sp>
      <p:sp>
        <p:nvSpPr>
          <p:cNvPr id="4" name="Slide Number Placeholder 3">
            <a:extLst>
              <a:ext uri="{FF2B5EF4-FFF2-40B4-BE49-F238E27FC236}">
                <a16:creationId xmlns:a16="http://schemas.microsoft.com/office/drawing/2014/main" id="{92AB5E71-F440-DDF0-7596-2C4547E2B72F}"/>
              </a:ext>
            </a:extLst>
          </p:cNvPr>
          <p:cNvSpPr>
            <a:spLocks noGrp="1"/>
          </p:cNvSpPr>
          <p:nvPr>
            <p:ph type="sldNum" sz="quarter" idx="12"/>
          </p:nvPr>
        </p:nvSpPr>
        <p:spPr/>
        <p:txBody>
          <a:bodyPr/>
          <a:lstStyle/>
          <a:p>
            <a:pPr defTabSz="457200"/>
            <a:fld id="{1AD907F7-1FCC-4942-8F32-2C764FF11B38}" type="slidenum">
              <a:rPr lang="en-US">
                <a:solidFill>
                  <a:prstClr val="white"/>
                </a:solidFill>
              </a:rPr>
              <a:pPr defTabSz="457200"/>
              <a:t>24</a:t>
            </a:fld>
            <a:endParaRPr lang="en-US">
              <a:solidFill>
                <a:prstClr val="white"/>
              </a:solidFill>
            </a:endParaRPr>
          </a:p>
        </p:txBody>
      </p:sp>
      <p:pic>
        <p:nvPicPr>
          <p:cNvPr id="6" name="Picture 5">
            <a:extLst>
              <a:ext uri="{FF2B5EF4-FFF2-40B4-BE49-F238E27FC236}">
                <a16:creationId xmlns:a16="http://schemas.microsoft.com/office/drawing/2014/main" id="{23280B5F-2A67-5EB4-3D53-BAA56144900C}"/>
              </a:ext>
            </a:extLst>
          </p:cNvPr>
          <p:cNvPicPr>
            <a:picLocks noChangeAspect="1"/>
          </p:cNvPicPr>
          <p:nvPr/>
        </p:nvPicPr>
        <p:blipFill>
          <a:blip r:embed="rId3"/>
          <a:stretch>
            <a:fillRect/>
          </a:stretch>
        </p:blipFill>
        <p:spPr>
          <a:xfrm>
            <a:off x="9328099" y="170997"/>
            <a:ext cx="1166546" cy="356969"/>
          </a:xfrm>
          <a:prstGeom prst="rect">
            <a:avLst/>
          </a:prstGeom>
        </p:spPr>
      </p:pic>
      <p:sp>
        <p:nvSpPr>
          <p:cNvPr id="7" name="TextBox 6">
            <a:extLst>
              <a:ext uri="{FF2B5EF4-FFF2-40B4-BE49-F238E27FC236}">
                <a16:creationId xmlns:a16="http://schemas.microsoft.com/office/drawing/2014/main" id="{A3D107A0-19F9-6857-C20B-209A0FDD3812}"/>
              </a:ext>
            </a:extLst>
          </p:cNvPr>
          <p:cNvSpPr txBox="1"/>
          <p:nvPr/>
        </p:nvSpPr>
        <p:spPr>
          <a:xfrm>
            <a:off x="1618031" y="534518"/>
            <a:ext cx="1638300" cy="307777"/>
          </a:xfrm>
          <a:prstGeom prst="rect">
            <a:avLst/>
          </a:prstGeom>
          <a:noFill/>
        </p:spPr>
        <p:txBody>
          <a:bodyPr wrap="square" lIns="91440" tIns="45720" rIns="91440" bIns="45720" rtlCol="0" anchor="t">
            <a:spAutoFit/>
          </a:bodyPr>
          <a:lstStyle/>
          <a:p>
            <a:pPr algn="ctr" defTabSz="457200"/>
            <a:r>
              <a:rPr lang="en-US" sz="1400" dirty="0">
                <a:solidFill>
                  <a:srgbClr val="E8E8E8">
                    <a:lumMod val="50000"/>
                  </a:srgbClr>
                </a:solidFill>
                <a:latin typeface="Calibri"/>
                <a:ea typeface="Calibri"/>
                <a:cs typeface="Calibri"/>
              </a:rPr>
              <a:t>Internal Medicine</a:t>
            </a:r>
            <a:endParaRPr lang="en-US" dirty="0">
              <a:solidFill>
                <a:prstClr val="black"/>
              </a:solidFill>
              <a:latin typeface="Aptos" panose="02110004020202020204"/>
            </a:endParaRPr>
          </a:p>
        </p:txBody>
      </p:sp>
      <p:pic>
        <p:nvPicPr>
          <p:cNvPr id="9" name="Picture 8">
            <a:extLst>
              <a:ext uri="{FF2B5EF4-FFF2-40B4-BE49-F238E27FC236}">
                <a16:creationId xmlns:a16="http://schemas.microsoft.com/office/drawing/2014/main" id="{74F3C1A0-75DF-0C99-CF77-AFD5137188EA}"/>
              </a:ext>
            </a:extLst>
          </p:cNvPr>
          <p:cNvPicPr>
            <a:picLocks noChangeAspect="1"/>
          </p:cNvPicPr>
          <p:nvPr/>
        </p:nvPicPr>
        <p:blipFill>
          <a:blip r:embed="rId4"/>
          <a:stretch>
            <a:fillRect/>
          </a:stretch>
        </p:blipFill>
        <p:spPr>
          <a:xfrm>
            <a:off x="1632585" y="122676"/>
            <a:ext cx="1703070" cy="451534"/>
          </a:xfrm>
          <a:prstGeom prst="rect">
            <a:avLst/>
          </a:prstGeom>
        </p:spPr>
      </p:pic>
      <p:sp>
        <p:nvSpPr>
          <p:cNvPr id="11" name="TextBox 10">
            <a:extLst>
              <a:ext uri="{FF2B5EF4-FFF2-40B4-BE49-F238E27FC236}">
                <a16:creationId xmlns:a16="http://schemas.microsoft.com/office/drawing/2014/main" id="{2646D435-0300-B368-577D-2E7FB7624051}"/>
              </a:ext>
            </a:extLst>
          </p:cNvPr>
          <p:cNvSpPr txBox="1"/>
          <p:nvPr/>
        </p:nvSpPr>
        <p:spPr>
          <a:xfrm>
            <a:off x="2825779" y="247287"/>
            <a:ext cx="6584393" cy="461665"/>
          </a:xfrm>
          <a:prstGeom prst="rect">
            <a:avLst/>
          </a:prstGeom>
          <a:noFill/>
        </p:spPr>
        <p:txBody>
          <a:bodyPr wrap="square" lIns="91440" tIns="45720" rIns="91440" bIns="45720" rtlCol="0" anchor="t">
            <a:spAutoFit/>
          </a:bodyPr>
          <a:lstStyle/>
          <a:p>
            <a:pPr algn="ctr" defTabSz="457200"/>
            <a:r>
              <a:rPr lang="en-US" sz="2400" b="1" cap="small" dirty="0">
                <a:solidFill>
                  <a:prstClr val="black"/>
                </a:solidFill>
                <a:latin typeface="Calibri"/>
                <a:ea typeface="Calibri"/>
                <a:cs typeface="Calibri"/>
              </a:rPr>
              <a:t>Creation of air quality escape room</a:t>
            </a:r>
            <a:endParaRPr lang="en-US" sz="2400">
              <a:solidFill>
                <a:prstClr val="black"/>
              </a:solidFill>
              <a:latin typeface="Aptos" panose="02110004020202020204"/>
            </a:endParaRPr>
          </a:p>
        </p:txBody>
      </p:sp>
      <p:sp>
        <p:nvSpPr>
          <p:cNvPr id="13" name="TextBox 12">
            <a:extLst>
              <a:ext uri="{FF2B5EF4-FFF2-40B4-BE49-F238E27FC236}">
                <a16:creationId xmlns:a16="http://schemas.microsoft.com/office/drawing/2014/main" id="{6636051A-94B7-DDB4-704D-3730CAC15EEB}"/>
              </a:ext>
            </a:extLst>
          </p:cNvPr>
          <p:cNvSpPr txBox="1"/>
          <p:nvPr/>
        </p:nvSpPr>
        <p:spPr>
          <a:xfrm>
            <a:off x="2484054" y="684605"/>
            <a:ext cx="7012136" cy="338554"/>
          </a:xfrm>
          <a:prstGeom prst="rect">
            <a:avLst/>
          </a:prstGeom>
          <a:noFill/>
        </p:spPr>
        <p:txBody>
          <a:bodyPr wrap="square" lIns="91440" tIns="45720" rIns="91440" bIns="45720" rtlCol="0" anchor="t">
            <a:spAutoFit/>
          </a:bodyPr>
          <a:lstStyle/>
          <a:p>
            <a:pPr algn="ctr" defTabSz="457200"/>
            <a:r>
              <a:rPr lang="en-US" sz="1600">
                <a:solidFill>
                  <a:srgbClr val="E8E8E8">
                    <a:lumMod val="50000"/>
                  </a:srgbClr>
                </a:solidFill>
                <a:latin typeface="Calibri"/>
                <a:ea typeface="Calibri"/>
                <a:cs typeface="Calibri"/>
              </a:rPr>
              <a:t>Victoria Gillet, MD; Matt Zabel, DO; Delaney Cairns, MD</a:t>
            </a:r>
            <a:endParaRPr lang="en-US" sz="1600">
              <a:solidFill>
                <a:srgbClr val="E8E8E8">
                  <a:lumMod val="50000"/>
                </a:srgbClr>
              </a:solidFill>
              <a:latin typeface="Aptos" panose="02110004020202020204"/>
            </a:endParaRPr>
          </a:p>
        </p:txBody>
      </p:sp>
      <p:sp>
        <p:nvSpPr>
          <p:cNvPr id="14" name="Date Placeholder 3">
            <a:extLst>
              <a:ext uri="{FF2B5EF4-FFF2-40B4-BE49-F238E27FC236}">
                <a16:creationId xmlns:a16="http://schemas.microsoft.com/office/drawing/2014/main" id="{386D97C0-AD2C-AE10-471B-EFA378857E74}"/>
              </a:ext>
            </a:extLst>
          </p:cNvPr>
          <p:cNvSpPr>
            <a:spLocks noGrp="1"/>
          </p:cNvSpPr>
          <p:nvPr>
            <p:ph type="dt" sz="half" idx="10"/>
          </p:nvPr>
        </p:nvSpPr>
        <p:spPr>
          <a:xfrm>
            <a:off x="1769213" y="6567697"/>
            <a:ext cx="2459355" cy="292608"/>
          </a:xfrm>
          <a:solidFill>
            <a:schemeClr val="bg2">
              <a:lumMod val="50000"/>
            </a:schemeClr>
          </a:solidFill>
        </p:spPr>
        <p:txBody>
          <a:bodyPr/>
          <a:lstStyle>
            <a:lvl1pPr>
              <a:defRPr sz="11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defTabSz="457200"/>
            <a:r>
              <a:rPr lang="en-US">
                <a:solidFill>
                  <a:prstClr val="white"/>
                </a:solidFill>
              </a:rPr>
              <a:t>AIAMC  NI X Mtg #3 | Oct 9, 2026</a:t>
            </a:r>
          </a:p>
        </p:txBody>
      </p:sp>
      <p:sp>
        <p:nvSpPr>
          <p:cNvPr id="12" name="Content Placeholder 2">
            <a:extLst>
              <a:ext uri="{FF2B5EF4-FFF2-40B4-BE49-F238E27FC236}">
                <a16:creationId xmlns:a16="http://schemas.microsoft.com/office/drawing/2014/main" id="{4E224777-86AB-C150-3F85-F5CCCA484F5B}"/>
              </a:ext>
            </a:extLst>
          </p:cNvPr>
          <p:cNvSpPr txBox="1">
            <a:spLocks/>
          </p:cNvSpPr>
          <p:nvPr/>
        </p:nvSpPr>
        <p:spPr>
          <a:xfrm>
            <a:off x="1629641" y="4426377"/>
            <a:ext cx="8926245" cy="244331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72BF44"/>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517525" indent="-228600" algn="l" defTabSz="914400" rtl="0" eaLnBrk="1" latinLnBrk="0" hangingPunct="1">
              <a:lnSpc>
                <a:spcPct val="90000"/>
              </a:lnSpc>
              <a:spcBef>
                <a:spcPts val="500"/>
              </a:spcBef>
              <a:buClr>
                <a:schemeClr val="tx1">
                  <a:lumMod val="50000"/>
                  <a:lumOff val="50000"/>
                </a:schemeClr>
              </a:buClr>
              <a:buFont typeface="Courier New" panose="02070309020205020404" pitchFamily="49" charset="0"/>
              <a:buChar char="o"/>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746125" indent="-228600" algn="l" defTabSz="914400" rtl="0" eaLnBrk="1" latinLnBrk="0" hangingPunct="1">
              <a:lnSpc>
                <a:spcPct val="90000"/>
              </a:lnSpc>
              <a:spcBef>
                <a:spcPts val="500"/>
              </a:spcBef>
              <a:buClr>
                <a:schemeClr val="tx1">
                  <a:lumMod val="50000"/>
                  <a:lumOff val="50000"/>
                </a:schemeClr>
              </a:buClr>
              <a:buFont typeface="Wingdings" panose="05000000000000000000" pitchFamily="2"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974725" indent="-228600"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143000" indent="-168275"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Sans-Serif"/>
              <a:buChar char="•"/>
            </a:pPr>
            <a:r>
              <a:rPr lang="en-US" sz="2400" b="0" dirty="0">
                <a:solidFill>
                  <a:prstClr val="black"/>
                </a:solidFill>
                <a:latin typeface="Calibri"/>
                <a:ea typeface="Calibri"/>
                <a:cs typeface="Calibri"/>
              </a:rPr>
              <a:t>Particulate matter &lt; 2.5 micrometers in diameter crosses the lung barrier into blood, causing systemic host inflammation </a:t>
            </a:r>
            <a:endParaRPr lang="en-US" dirty="0">
              <a:solidFill>
                <a:prstClr val="black"/>
              </a:solidFill>
            </a:endParaRPr>
          </a:p>
          <a:p>
            <a:pPr marL="285750" indent="-285750">
              <a:buFont typeface="Arial,Sans-Serif"/>
              <a:buChar char="•"/>
            </a:pPr>
            <a:r>
              <a:rPr lang="en-US" sz="2400" b="0" dirty="0">
                <a:solidFill>
                  <a:prstClr val="black"/>
                </a:solidFill>
                <a:latin typeface="Calibri"/>
                <a:ea typeface="Calibri"/>
                <a:cs typeface="Calibri"/>
              </a:rPr>
              <a:t>Volatile gasses like ozone, carbon monoxide, sulfur dioxide cause oxidative stress and inflammation </a:t>
            </a:r>
            <a:endParaRPr lang="en-US" sz="2400" dirty="0">
              <a:solidFill>
                <a:prstClr val="black"/>
              </a:solidFill>
              <a:latin typeface="Calibri"/>
              <a:ea typeface="Calibri"/>
              <a:cs typeface="Calibri"/>
            </a:endParaRPr>
          </a:p>
        </p:txBody>
      </p:sp>
      <p:sp>
        <p:nvSpPr>
          <p:cNvPr id="15" name="TextBox 14">
            <a:extLst>
              <a:ext uri="{FF2B5EF4-FFF2-40B4-BE49-F238E27FC236}">
                <a16:creationId xmlns:a16="http://schemas.microsoft.com/office/drawing/2014/main" id="{C09DC4AA-2D6C-E082-8ECC-53417B2EBB5A}"/>
              </a:ext>
            </a:extLst>
          </p:cNvPr>
          <p:cNvSpPr txBox="1"/>
          <p:nvPr/>
        </p:nvSpPr>
        <p:spPr>
          <a:xfrm>
            <a:off x="7513021" y="3853286"/>
            <a:ext cx="3041373"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457200"/>
            <a:r>
              <a:rPr lang="en-US" sz="1050">
                <a:solidFill>
                  <a:prstClr val="black"/>
                </a:solidFill>
                <a:latin typeface="Aptos" panose="02110004020202020204"/>
              </a:rPr>
              <a:t>Graphic: </a:t>
            </a:r>
            <a:r>
              <a:rPr lang="en-US" sz="1100">
                <a:solidFill>
                  <a:prstClr val="black"/>
                </a:solidFill>
                <a:latin typeface="Aptos" panose="02110004020202020204"/>
                <a:ea typeface="+mn-lt"/>
                <a:cs typeface="+mn-lt"/>
                <a:hlinkClick r:id="rId5"/>
              </a:rPr>
              <a:t>Particulate</a:t>
            </a:r>
            <a:r>
              <a:rPr lang="en-US" sz="1050">
                <a:solidFill>
                  <a:prstClr val="black"/>
                </a:solidFill>
                <a:latin typeface="Aptos" panose="02110004020202020204"/>
                <a:ea typeface="+mn-lt"/>
                <a:cs typeface="+mn-lt"/>
                <a:hlinkClick r:id="rId5"/>
              </a:rPr>
              <a:t> Matter (PM) Basics | US EPA</a:t>
            </a:r>
            <a:endParaRPr lang="en-US" sz="1050">
              <a:solidFill>
                <a:prstClr val="black"/>
              </a:solidFill>
              <a:latin typeface="Aptos" panose="02110004020202020204"/>
            </a:endParaRPr>
          </a:p>
        </p:txBody>
      </p:sp>
      <p:pic>
        <p:nvPicPr>
          <p:cNvPr id="8" name="Picture 7">
            <a:extLst>
              <a:ext uri="{FF2B5EF4-FFF2-40B4-BE49-F238E27FC236}">
                <a16:creationId xmlns:a16="http://schemas.microsoft.com/office/drawing/2014/main" id="{77A085A1-19CC-F2C7-AF81-1D86B08FACA2}"/>
              </a:ext>
            </a:extLst>
          </p:cNvPr>
          <p:cNvPicPr>
            <a:picLocks noChangeAspect="1"/>
          </p:cNvPicPr>
          <p:nvPr/>
        </p:nvPicPr>
        <p:blipFill>
          <a:blip r:embed="rId6"/>
          <a:stretch>
            <a:fillRect/>
          </a:stretch>
        </p:blipFill>
        <p:spPr>
          <a:xfrm>
            <a:off x="8959618" y="6070300"/>
            <a:ext cx="1704975" cy="454302"/>
          </a:xfrm>
          <a:prstGeom prst="rect">
            <a:avLst/>
          </a:prstGeom>
        </p:spPr>
      </p:pic>
      <p:pic>
        <p:nvPicPr>
          <p:cNvPr id="10" name="Picture 9">
            <a:extLst>
              <a:ext uri="{FF2B5EF4-FFF2-40B4-BE49-F238E27FC236}">
                <a16:creationId xmlns:a16="http://schemas.microsoft.com/office/drawing/2014/main" id="{69EE0E73-FB3F-1CB8-872B-1CAA81108AF3}"/>
              </a:ext>
            </a:extLst>
          </p:cNvPr>
          <p:cNvPicPr>
            <a:picLocks noChangeAspect="1"/>
          </p:cNvPicPr>
          <p:nvPr/>
        </p:nvPicPr>
        <p:blipFill>
          <a:blip r:embed="rId7"/>
          <a:stretch>
            <a:fillRect/>
          </a:stretch>
        </p:blipFill>
        <p:spPr>
          <a:xfrm>
            <a:off x="9407310" y="580840"/>
            <a:ext cx="1093160" cy="349822"/>
          </a:xfrm>
          <a:prstGeom prst="rect">
            <a:avLst/>
          </a:prstGeom>
        </p:spPr>
      </p:pic>
    </p:spTree>
    <p:extLst>
      <p:ext uri="{BB962C8B-B14F-4D97-AF65-F5344CB8AC3E}">
        <p14:creationId xmlns:p14="http://schemas.microsoft.com/office/powerpoint/2010/main" val="1656050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C3EB2-0565-8568-99F8-694321BE0972}"/>
              </a:ext>
            </a:extLst>
          </p:cNvPr>
          <p:cNvSpPr>
            <a:spLocks noGrp="1"/>
          </p:cNvSpPr>
          <p:nvPr>
            <p:ph type="title"/>
          </p:nvPr>
        </p:nvSpPr>
        <p:spPr/>
        <p:txBody>
          <a:bodyPr>
            <a:normAutofit fontScale="90000"/>
          </a:bodyPr>
          <a:lstStyle/>
          <a:p>
            <a:r>
              <a:rPr lang="en-US" altLang="en-US"/>
              <a:t>Aim/Objectives/Alignment</a:t>
            </a:r>
            <a:endParaRPr lang="en-US"/>
          </a:p>
        </p:txBody>
      </p:sp>
      <p:sp>
        <p:nvSpPr>
          <p:cNvPr id="3" name="Content Placeholder 2">
            <a:extLst>
              <a:ext uri="{FF2B5EF4-FFF2-40B4-BE49-F238E27FC236}">
                <a16:creationId xmlns:a16="http://schemas.microsoft.com/office/drawing/2014/main" id="{C691D522-52D6-758B-8C22-98002FCAAEA4}"/>
              </a:ext>
            </a:extLst>
          </p:cNvPr>
          <p:cNvSpPr>
            <a:spLocks noGrp="1"/>
          </p:cNvSpPr>
          <p:nvPr>
            <p:ph idx="1"/>
          </p:nvPr>
        </p:nvSpPr>
        <p:spPr>
          <a:xfrm>
            <a:off x="1934442" y="804948"/>
            <a:ext cx="8551719" cy="5247324"/>
          </a:xfrm>
        </p:spPr>
        <p:txBody>
          <a:bodyPr vert="horz" lIns="91440" tIns="45720" rIns="91440" bIns="45720" rtlCol="0" anchor="t">
            <a:noAutofit/>
          </a:bodyPr>
          <a:lstStyle/>
          <a:p>
            <a:r>
              <a:rPr lang="en-US" sz="1800" b="0">
                <a:highlight>
                  <a:srgbClr val="FFFFFF"/>
                </a:highlight>
                <a:latin typeface="Aptos"/>
                <a:ea typeface="Calibri"/>
                <a:cs typeface="Calibri"/>
              </a:rPr>
              <a:t>Identify air pollutants that are of major health concern </a:t>
            </a:r>
            <a:endParaRPr lang="en-US" sz="1800" b="0">
              <a:highlight>
                <a:srgbClr val="C6C6C6"/>
              </a:highlight>
              <a:latin typeface="Aptos"/>
              <a:ea typeface="Calibri"/>
              <a:cs typeface="Calibri"/>
            </a:endParaRPr>
          </a:p>
          <a:p>
            <a:pPr lvl="1">
              <a:buFont typeface="Courier New" panose="020B0604020202020204" pitchFamily="34" charset="0"/>
              <a:buChar char="o"/>
            </a:pPr>
            <a:r>
              <a:rPr lang="en-US" sz="1800">
                <a:highlight>
                  <a:srgbClr val="FFFFFF"/>
                </a:highlight>
                <a:latin typeface="Aptos"/>
                <a:ea typeface="Calibri"/>
                <a:cs typeface="Calibri"/>
              </a:rPr>
              <a:t>Ozone, particulate matter, sulfur dioxide, nitrogen dioxide, carbon monoxide</a:t>
            </a:r>
            <a:endParaRPr lang="en-US" sz="1800">
              <a:highlight>
                <a:srgbClr val="C6C6C6"/>
              </a:highlight>
              <a:latin typeface="Aptos"/>
              <a:ea typeface="Calibri"/>
              <a:cs typeface="Calibri"/>
            </a:endParaRPr>
          </a:p>
          <a:p>
            <a:r>
              <a:rPr lang="en-US" sz="1800" b="0">
                <a:highlight>
                  <a:srgbClr val="FFFFFF"/>
                </a:highlight>
                <a:latin typeface="Aptos"/>
                <a:ea typeface="Calibri"/>
                <a:cs typeface="Calibri"/>
              </a:rPr>
              <a:t>Recognize risk factors that increase exposure to air pollutants and intentionally screen for them in a patient encounter </a:t>
            </a:r>
            <a:endParaRPr lang="en-US" sz="1800" b="0">
              <a:highlight>
                <a:srgbClr val="C6C6C6"/>
              </a:highlight>
              <a:latin typeface="Aptos"/>
              <a:ea typeface="Calibri"/>
              <a:cs typeface="Calibri"/>
            </a:endParaRPr>
          </a:p>
          <a:p>
            <a:pPr lvl="1">
              <a:buFont typeface="Courier New" panose="020B0604020202020204" pitchFamily="34" charset="0"/>
              <a:buChar char="o"/>
            </a:pPr>
            <a:r>
              <a:rPr lang="en-US" sz="1800">
                <a:highlight>
                  <a:srgbClr val="FFFFFF"/>
                </a:highlight>
                <a:latin typeface="Aptos"/>
                <a:ea typeface="Calibri"/>
                <a:cs typeface="Calibri"/>
              </a:rPr>
              <a:t>Occupational exposures</a:t>
            </a:r>
            <a:endParaRPr lang="en-US" sz="1800">
              <a:highlight>
                <a:srgbClr val="C6C6C6"/>
              </a:highlight>
              <a:latin typeface="Aptos"/>
              <a:ea typeface="Calibri"/>
              <a:cs typeface="Calibri"/>
            </a:endParaRPr>
          </a:p>
          <a:p>
            <a:pPr lvl="1">
              <a:buFont typeface="Courier New" panose="020B0604020202020204" pitchFamily="34" charset="0"/>
              <a:buChar char="o"/>
            </a:pPr>
            <a:r>
              <a:rPr lang="en-US" sz="1800">
                <a:highlight>
                  <a:srgbClr val="FFFFFF"/>
                </a:highlight>
                <a:latin typeface="Aptos"/>
                <a:ea typeface="Calibri"/>
                <a:cs typeface="Calibri"/>
              </a:rPr>
              <a:t>Local environmental exposures (i.e. proximity to highway, local power plants)</a:t>
            </a:r>
            <a:endParaRPr lang="en-US" sz="1800">
              <a:highlight>
                <a:srgbClr val="C6C6C6"/>
              </a:highlight>
              <a:latin typeface="Aptos"/>
              <a:ea typeface="Calibri"/>
              <a:cs typeface="Calibri"/>
            </a:endParaRPr>
          </a:p>
          <a:p>
            <a:pPr lvl="1">
              <a:buFont typeface="Courier New" panose="020B0604020202020204" pitchFamily="34" charset="0"/>
              <a:buChar char="o"/>
            </a:pPr>
            <a:r>
              <a:rPr lang="en-US" sz="1800">
                <a:highlight>
                  <a:srgbClr val="FFFFFF"/>
                </a:highlight>
                <a:latin typeface="Aptos"/>
                <a:ea typeface="Calibri"/>
                <a:cs typeface="Calibri"/>
              </a:rPr>
              <a:t>Indoor sources (gas stoves, fireplace, tobacco)</a:t>
            </a:r>
            <a:endParaRPr lang="en-US" sz="1800">
              <a:highlight>
                <a:srgbClr val="C6C6C6"/>
              </a:highlight>
              <a:latin typeface="Aptos"/>
              <a:ea typeface="Calibri"/>
              <a:cs typeface="Calibri"/>
            </a:endParaRPr>
          </a:p>
          <a:p>
            <a:r>
              <a:rPr lang="en-US" sz="1800" b="0">
                <a:highlight>
                  <a:srgbClr val="FFFFFF"/>
                </a:highlight>
                <a:latin typeface="Aptos"/>
                <a:ea typeface="Calibri"/>
                <a:cs typeface="Calibri"/>
              </a:rPr>
              <a:t>Identify health consequences of exposure to air pollutants </a:t>
            </a:r>
            <a:endParaRPr lang="en-US" sz="1800" b="0">
              <a:highlight>
                <a:srgbClr val="C6C6C6"/>
              </a:highlight>
              <a:latin typeface="Aptos"/>
              <a:ea typeface="Calibri"/>
              <a:cs typeface="Calibri"/>
            </a:endParaRPr>
          </a:p>
          <a:p>
            <a:pPr lvl="1">
              <a:buFont typeface="Courier New" panose="020B0604020202020204" pitchFamily="34" charset="0"/>
              <a:buChar char="o"/>
            </a:pPr>
            <a:r>
              <a:rPr lang="en-US" sz="1800">
                <a:highlight>
                  <a:srgbClr val="FFFFFF"/>
                </a:highlight>
                <a:latin typeface="Aptos"/>
                <a:ea typeface="Calibri"/>
                <a:cs typeface="Calibri"/>
              </a:rPr>
              <a:t>Asthma/COPD</a:t>
            </a:r>
            <a:endParaRPr lang="en-US" sz="1800">
              <a:highlight>
                <a:srgbClr val="C6C6C6"/>
              </a:highlight>
              <a:latin typeface="Aptos"/>
              <a:ea typeface="Calibri"/>
              <a:cs typeface="Calibri"/>
            </a:endParaRPr>
          </a:p>
          <a:p>
            <a:pPr lvl="1">
              <a:buFont typeface="Courier New" panose="020B0604020202020204" pitchFamily="34" charset="0"/>
              <a:buChar char="o"/>
            </a:pPr>
            <a:r>
              <a:rPr lang="en-US" sz="1800">
                <a:highlight>
                  <a:srgbClr val="FFFFFF"/>
                </a:highlight>
                <a:latin typeface="Aptos"/>
                <a:ea typeface="Calibri"/>
                <a:cs typeface="Calibri"/>
              </a:rPr>
              <a:t>Stroke</a:t>
            </a:r>
            <a:endParaRPr lang="en-US" sz="1800">
              <a:highlight>
                <a:srgbClr val="C6C6C6"/>
              </a:highlight>
              <a:latin typeface="Aptos"/>
              <a:ea typeface="Calibri"/>
              <a:cs typeface="Calibri"/>
            </a:endParaRPr>
          </a:p>
          <a:p>
            <a:pPr lvl="1">
              <a:buFont typeface="Courier New" panose="020B0604020202020204" pitchFamily="34" charset="0"/>
              <a:buChar char="o"/>
            </a:pPr>
            <a:r>
              <a:rPr lang="en-US" sz="1800">
                <a:highlight>
                  <a:srgbClr val="FFFFFF"/>
                </a:highlight>
                <a:latin typeface="Aptos"/>
                <a:ea typeface="Calibri"/>
                <a:cs typeface="Calibri"/>
              </a:rPr>
              <a:t>Heart Attack</a:t>
            </a:r>
            <a:endParaRPr lang="en-US" sz="1800">
              <a:highlight>
                <a:srgbClr val="C6C6C6"/>
              </a:highlight>
              <a:latin typeface="Aptos"/>
              <a:ea typeface="Calibri"/>
              <a:cs typeface="Calibri"/>
            </a:endParaRPr>
          </a:p>
          <a:p>
            <a:r>
              <a:rPr lang="en-US" sz="1800" b="0">
                <a:highlight>
                  <a:srgbClr val="FFFFFF"/>
                </a:highlight>
                <a:latin typeface="Aptos"/>
                <a:ea typeface="Calibri"/>
                <a:cs typeface="Calibri"/>
              </a:rPr>
              <a:t>Recommend both short-term (e.g. box fan filters) and long-term interventions (e.g. housing referrals) to decrease risk </a:t>
            </a:r>
            <a:endParaRPr lang="en-US" sz="1800" b="0">
              <a:highlight>
                <a:srgbClr val="C6C6C6"/>
              </a:highlight>
              <a:latin typeface="Aptos"/>
              <a:ea typeface="Calibri"/>
              <a:cs typeface="Calibri"/>
            </a:endParaRPr>
          </a:p>
          <a:p>
            <a:pPr lvl="1">
              <a:buFont typeface="Courier New" panose="020B0604020202020204" pitchFamily="34" charset="0"/>
              <a:buChar char="o"/>
            </a:pPr>
            <a:r>
              <a:rPr lang="en-US" sz="1800">
                <a:highlight>
                  <a:srgbClr val="FFFFFF"/>
                </a:highlight>
                <a:latin typeface="Aptos"/>
                <a:ea typeface="Calibri"/>
                <a:cs typeface="Calibri"/>
              </a:rPr>
              <a:t>Recommend at-risk patients check AQI same way the check weather</a:t>
            </a:r>
            <a:endParaRPr lang="en-US" sz="1800">
              <a:highlight>
                <a:srgbClr val="C6C6C6"/>
              </a:highlight>
              <a:latin typeface="Aptos"/>
              <a:ea typeface="Calibri"/>
              <a:cs typeface="Calibri"/>
            </a:endParaRPr>
          </a:p>
          <a:p>
            <a:pPr lvl="1">
              <a:buFont typeface="Courier New" panose="020B0604020202020204" pitchFamily="34" charset="0"/>
              <a:buChar char="o"/>
            </a:pPr>
            <a:r>
              <a:rPr lang="en-US" sz="1800">
                <a:highlight>
                  <a:srgbClr val="FFFFFF"/>
                </a:highlight>
                <a:latin typeface="Aptos"/>
                <a:ea typeface="Calibri"/>
                <a:cs typeface="Calibri"/>
              </a:rPr>
              <a:t>Minimize indoor sources of pollution</a:t>
            </a:r>
            <a:endParaRPr lang="en-US" sz="1800">
              <a:highlight>
                <a:srgbClr val="C6C6C6"/>
              </a:highlight>
              <a:latin typeface="Aptos"/>
              <a:ea typeface="Calibri"/>
              <a:cs typeface="Calibri"/>
            </a:endParaRPr>
          </a:p>
          <a:p>
            <a:pPr lvl="1">
              <a:buFont typeface="Courier New" panose="020B0604020202020204" pitchFamily="34" charset="0"/>
              <a:buChar char="o"/>
            </a:pPr>
            <a:r>
              <a:rPr lang="en-US" sz="1800">
                <a:highlight>
                  <a:srgbClr val="FFFFFF"/>
                </a:highlight>
                <a:latin typeface="Aptos"/>
                <a:ea typeface="Calibri"/>
                <a:cs typeface="Calibri"/>
              </a:rPr>
              <a:t>Use N95/KN95</a:t>
            </a:r>
            <a:endParaRPr lang="en-US" sz="1800">
              <a:highlight>
                <a:srgbClr val="C6C6C6"/>
              </a:highlight>
              <a:latin typeface="Aptos"/>
              <a:ea typeface="Calibri"/>
              <a:cs typeface="Calibri"/>
            </a:endParaRPr>
          </a:p>
          <a:p>
            <a:pPr lvl="1">
              <a:buFont typeface="Courier New" panose="020B0604020202020204" pitchFamily="34" charset="0"/>
              <a:buChar char="o"/>
            </a:pPr>
            <a:r>
              <a:rPr lang="en-US" sz="1800">
                <a:highlight>
                  <a:srgbClr val="FFFFFF"/>
                </a:highlight>
                <a:latin typeface="Aptos"/>
                <a:ea typeface="Calibri"/>
                <a:cs typeface="Calibri"/>
              </a:rPr>
              <a:t>Filters (air purifier, DIY fan filter)</a:t>
            </a:r>
            <a:endParaRPr lang="en-US" sz="1800">
              <a:highlight>
                <a:srgbClr val="C6C6C6"/>
              </a:highlight>
              <a:latin typeface="Aptos"/>
              <a:ea typeface="Calibri"/>
              <a:cs typeface="Calibri"/>
            </a:endParaRPr>
          </a:p>
          <a:p>
            <a:pPr lvl="1">
              <a:buFont typeface="Courier New" panose="020B0604020202020204" pitchFamily="34" charset="0"/>
              <a:buChar char="o"/>
            </a:pPr>
            <a:r>
              <a:rPr lang="en-US" sz="1800">
                <a:highlight>
                  <a:srgbClr val="FFFFFF"/>
                </a:highlight>
                <a:latin typeface="Aptos"/>
                <a:ea typeface="Calibri"/>
                <a:cs typeface="Calibri"/>
              </a:rPr>
              <a:t>Minimize outdoor exposure </a:t>
            </a:r>
            <a:endParaRPr lang="en-US" sz="1800">
              <a:highlight>
                <a:srgbClr val="C6C6C6"/>
              </a:highlight>
              <a:latin typeface="Aptos"/>
              <a:ea typeface="Calibri"/>
              <a:cs typeface="Calibri"/>
            </a:endParaRPr>
          </a:p>
          <a:p>
            <a:endParaRPr lang="en-US" sz="4000"/>
          </a:p>
        </p:txBody>
      </p:sp>
      <p:sp>
        <p:nvSpPr>
          <p:cNvPr id="4" name="Slide Number Placeholder 3">
            <a:extLst>
              <a:ext uri="{FF2B5EF4-FFF2-40B4-BE49-F238E27FC236}">
                <a16:creationId xmlns:a16="http://schemas.microsoft.com/office/drawing/2014/main" id="{ECDE69DD-DDB9-1A2C-C901-CB63E8460FD8}"/>
              </a:ext>
            </a:extLst>
          </p:cNvPr>
          <p:cNvSpPr>
            <a:spLocks noGrp="1"/>
          </p:cNvSpPr>
          <p:nvPr>
            <p:ph type="sldNum" sz="quarter" idx="12"/>
          </p:nvPr>
        </p:nvSpPr>
        <p:spPr/>
        <p:txBody>
          <a:bodyPr/>
          <a:lstStyle/>
          <a:p>
            <a:pPr defTabSz="457200"/>
            <a:fld id="{1AD907F7-1FCC-4942-8F32-2C764FF11B38}" type="slidenum">
              <a:rPr lang="en-US">
                <a:solidFill>
                  <a:prstClr val="white"/>
                </a:solidFill>
              </a:rPr>
              <a:pPr defTabSz="457200"/>
              <a:t>25</a:t>
            </a:fld>
            <a:endParaRPr lang="en-US">
              <a:solidFill>
                <a:prstClr val="white"/>
              </a:solidFill>
            </a:endParaRPr>
          </a:p>
        </p:txBody>
      </p:sp>
      <p:sp>
        <p:nvSpPr>
          <p:cNvPr id="6" name="Date Placeholder 3">
            <a:extLst>
              <a:ext uri="{FF2B5EF4-FFF2-40B4-BE49-F238E27FC236}">
                <a16:creationId xmlns:a16="http://schemas.microsoft.com/office/drawing/2014/main" id="{263167D9-4288-823E-56E2-35E92BD29898}"/>
              </a:ext>
            </a:extLst>
          </p:cNvPr>
          <p:cNvSpPr>
            <a:spLocks noGrp="1"/>
          </p:cNvSpPr>
          <p:nvPr>
            <p:ph type="dt" sz="half" idx="10"/>
          </p:nvPr>
        </p:nvSpPr>
        <p:spPr>
          <a:xfrm>
            <a:off x="1769213" y="6567697"/>
            <a:ext cx="2459355" cy="292608"/>
          </a:xfrm>
          <a:solidFill>
            <a:schemeClr val="bg2">
              <a:lumMod val="50000"/>
            </a:schemeClr>
          </a:solidFill>
        </p:spPr>
        <p:txBody>
          <a:bodyPr/>
          <a:lstStyle>
            <a:lvl1pPr>
              <a:defRPr sz="11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defTabSz="457200"/>
            <a:r>
              <a:rPr lang="en-US">
                <a:solidFill>
                  <a:prstClr val="white"/>
                </a:solidFill>
              </a:rPr>
              <a:t>AIAMC  NI X Mtg #3 | Oct 9, 2026</a:t>
            </a:r>
          </a:p>
        </p:txBody>
      </p:sp>
      <p:grpSp>
        <p:nvGrpSpPr>
          <p:cNvPr id="10" name="Group 9">
            <a:extLst>
              <a:ext uri="{FF2B5EF4-FFF2-40B4-BE49-F238E27FC236}">
                <a16:creationId xmlns:a16="http://schemas.microsoft.com/office/drawing/2014/main" id="{4F039E37-1B3F-AE80-E662-747D3712B2C4}"/>
              </a:ext>
            </a:extLst>
          </p:cNvPr>
          <p:cNvGrpSpPr/>
          <p:nvPr/>
        </p:nvGrpSpPr>
        <p:grpSpPr>
          <a:xfrm>
            <a:off x="4599709" y="3429000"/>
            <a:ext cx="3449782" cy="914400"/>
            <a:chOff x="3532909" y="3429000"/>
            <a:chExt cx="3449782" cy="914400"/>
          </a:xfrm>
        </p:grpSpPr>
        <p:pic>
          <p:nvPicPr>
            <p:cNvPr id="7" name="Graphic 6">
              <a:extLst>
                <a:ext uri="{FF2B5EF4-FFF2-40B4-BE49-F238E27FC236}">
                  <a16:creationId xmlns:a16="http://schemas.microsoft.com/office/drawing/2014/main" id="{D6089D13-8216-0941-E0E6-6A9281C10DC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32909" y="3429000"/>
              <a:ext cx="914400" cy="914400"/>
            </a:xfrm>
            <a:prstGeom prst="rect">
              <a:avLst/>
            </a:prstGeom>
          </p:spPr>
        </p:pic>
        <p:pic>
          <p:nvPicPr>
            <p:cNvPr id="8" name="Graphic 7">
              <a:extLst>
                <a:ext uri="{FF2B5EF4-FFF2-40B4-BE49-F238E27FC236}">
                  <a16:creationId xmlns:a16="http://schemas.microsoft.com/office/drawing/2014/main" id="{F7605F54-9ADA-A53C-1CE4-19954B3A80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800600" y="3429000"/>
              <a:ext cx="914400" cy="914400"/>
            </a:xfrm>
            <a:prstGeom prst="rect">
              <a:avLst/>
            </a:prstGeom>
          </p:spPr>
        </p:pic>
        <p:pic>
          <p:nvPicPr>
            <p:cNvPr id="9" name="Graphic 8">
              <a:extLst>
                <a:ext uri="{FF2B5EF4-FFF2-40B4-BE49-F238E27FC236}">
                  <a16:creationId xmlns:a16="http://schemas.microsoft.com/office/drawing/2014/main" id="{64CCB6CE-5E83-E9CE-98BE-12C59FFD9C2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68291" y="3429000"/>
              <a:ext cx="914400" cy="914400"/>
            </a:xfrm>
            <a:prstGeom prst="rect">
              <a:avLst/>
            </a:prstGeom>
          </p:spPr>
        </p:pic>
      </p:grpSp>
    </p:spTree>
    <p:extLst>
      <p:ext uri="{BB962C8B-B14F-4D97-AF65-F5344CB8AC3E}">
        <p14:creationId xmlns:p14="http://schemas.microsoft.com/office/powerpoint/2010/main" val="25006258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14C3D-B57F-A8C5-629A-5660C76505CA}"/>
              </a:ext>
            </a:extLst>
          </p:cNvPr>
          <p:cNvSpPr>
            <a:spLocks noGrp="1"/>
          </p:cNvSpPr>
          <p:nvPr>
            <p:ph type="title"/>
          </p:nvPr>
        </p:nvSpPr>
        <p:spPr/>
        <p:txBody>
          <a:bodyPr>
            <a:normAutofit fontScale="90000"/>
          </a:bodyPr>
          <a:lstStyle/>
          <a:p>
            <a:r>
              <a:rPr lang="en-US">
                <a:latin typeface="Calibri"/>
                <a:ea typeface="Calibri"/>
                <a:cs typeface="Calibri"/>
              </a:rPr>
              <a:t>Examples of puzzles in escape room</a:t>
            </a:r>
            <a:endParaRPr lang="en-US"/>
          </a:p>
        </p:txBody>
      </p:sp>
      <p:sp>
        <p:nvSpPr>
          <p:cNvPr id="4" name="Slide Number Placeholder 3">
            <a:extLst>
              <a:ext uri="{FF2B5EF4-FFF2-40B4-BE49-F238E27FC236}">
                <a16:creationId xmlns:a16="http://schemas.microsoft.com/office/drawing/2014/main" id="{AE6A62B1-2709-9FDC-B860-38D108C2EF25}"/>
              </a:ext>
            </a:extLst>
          </p:cNvPr>
          <p:cNvSpPr>
            <a:spLocks noGrp="1"/>
          </p:cNvSpPr>
          <p:nvPr>
            <p:ph type="sldNum" sz="quarter" idx="12"/>
          </p:nvPr>
        </p:nvSpPr>
        <p:spPr/>
        <p:txBody>
          <a:bodyPr/>
          <a:lstStyle/>
          <a:p>
            <a:pPr defTabSz="457200"/>
            <a:fld id="{1AD907F7-1FCC-4942-8F32-2C764FF11B38}" type="slidenum">
              <a:rPr lang="en-US">
                <a:solidFill>
                  <a:prstClr val="white"/>
                </a:solidFill>
              </a:rPr>
              <a:pPr defTabSz="457200"/>
              <a:t>26</a:t>
            </a:fld>
            <a:endParaRPr lang="en-US">
              <a:solidFill>
                <a:prstClr val="white"/>
              </a:solidFill>
            </a:endParaRPr>
          </a:p>
        </p:txBody>
      </p:sp>
      <p:sp>
        <p:nvSpPr>
          <p:cNvPr id="6" name="Date Placeholder 3">
            <a:extLst>
              <a:ext uri="{FF2B5EF4-FFF2-40B4-BE49-F238E27FC236}">
                <a16:creationId xmlns:a16="http://schemas.microsoft.com/office/drawing/2014/main" id="{EF370214-EB04-4AD8-23AE-6E42057DBEA6}"/>
              </a:ext>
            </a:extLst>
          </p:cNvPr>
          <p:cNvSpPr>
            <a:spLocks noGrp="1"/>
          </p:cNvSpPr>
          <p:nvPr>
            <p:ph type="dt" sz="half" idx="10"/>
          </p:nvPr>
        </p:nvSpPr>
        <p:spPr>
          <a:xfrm>
            <a:off x="1769213" y="6567697"/>
            <a:ext cx="2459355" cy="292608"/>
          </a:xfrm>
          <a:solidFill>
            <a:schemeClr val="bg2">
              <a:lumMod val="50000"/>
            </a:schemeClr>
          </a:solidFill>
        </p:spPr>
        <p:txBody>
          <a:bodyPr/>
          <a:lstStyle>
            <a:lvl1pPr>
              <a:defRPr sz="11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defTabSz="457200"/>
            <a:r>
              <a:rPr lang="en-US">
                <a:solidFill>
                  <a:prstClr val="white"/>
                </a:solidFill>
              </a:rPr>
              <a:t>AIAMC  NI X Mtg #3 | Oct 9, 2026</a:t>
            </a:r>
          </a:p>
        </p:txBody>
      </p:sp>
      <p:pic>
        <p:nvPicPr>
          <p:cNvPr id="9" name="Picture 8">
            <a:extLst>
              <a:ext uri="{FF2B5EF4-FFF2-40B4-BE49-F238E27FC236}">
                <a16:creationId xmlns:a16="http://schemas.microsoft.com/office/drawing/2014/main" id="{400D8547-EE97-5893-6702-6F2EC5A6AE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9395" y="3754063"/>
            <a:ext cx="2981741" cy="2762636"/>
          </a:xfrm>
          <a:prstGeom prst="rect">
            <a:avLst/>
          </a:prstGeom>
        </p:spPr>
      </p:pic>
      <p:pic>
        <p:nvPicPr>
          <p:cNvPr id="11" name="Picture 10">
            <a:extLst>
              <a:ext uri="{FF2B5EF4-FFF2-40B4-BE49-F238E27FC236}">
                <a16:creationId xmlns:a16="http://schemas.microsoft.com/office/drawing/2014/main" id="{22789949-B652-07C4-E7B8-BBFADB00E9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6977" y="784311"/>
            <a:ext cx="2095792" cy="2924583"/>
          </a:xfrm>
          <a:prstGeom prst="rect">
            <a:avLst/>
          </a:prstGeom>
        </p:spPr>
      </p:pic>
      <p:pic>
        <p:nvPicPr>
          <p:cNvPr id="13" name="Picture 12">
            <a:extLst>
              <a:ext uri="{FF2B5EF4-FFF2-40B4-BE49-F238E27FC236}">
                <a16:creationId xmlns:a16="http://schemas.microsoft.com/office/drawing/2014/main" id="{7A09C164-24E6-00AD-14BF-935155B8BF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61453" y="765257"/>
            <a:ext cx="2743583" cy="2943636"/>
          </a:xfrm>
          <a:prstGeom prst="rect">
            <a:avLst/>
          </a:prstGeom>
        </p:spPr>
      </p:pic>
    </p:spTree>
    <p:extLst>
      <p:ext uri="{BB962C8B-B14F-4D97-AF65-F5344CB8AC3E}">
        <p14:creationId xmlns:p14="http://schemas.microsoft.com/office/powerpoint/2010/main" val="23047388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38E7E-B1B7-5D90-9413-7AD90C9C65BC}"/>
              </a:ext>
            </a:extLst>
          </p:cNvPr>
          <p:cNvSpPr>
            <a:spLocks noGrp="1"/>
          </p:cNvSpPr>
          <p:nvPr>
            <p:ph type="title"/>
          </p:nvPr>
        </p:nvSpPr>
        <p:spPr>
          <a:xfrm>
            <a:off x="2152651" y="235588"/>
            <a:ext cx="8095421" cy="503553"/>
          </a:xfrm>
        </p:spPr>
        <p:txBody>
          <a:bodyPr>
            <a:normAutofit fontScale="90000"/>
          </a:bodyPr>
          <a:lstStyle/>
          <a:p>
            <a:r>
              <a:rPr lang="en-US"/>
              <a:t>Measures</a:t>
            </a:r>
          </a:p>
        </p:txBody>
      </p:sp>
      <p:sp>
        <p:nvSpPr>
          <p:cNvPr id="3" name="Content Placeholder 2">
            <a:extLst>
              <a:ext uri="{FF2B5EF4-FFF2-40B4-BE49-F238E27FC236}">
                <a16:creationId xmlns:a16="http://schemas.microsoft.com/office/drawing/2014/main" id="{C2CD2FCD-D41A-9B05-C74A-EA707D8E1CCC}"/>
              </a:ext>
            </a:extLst>
          </p:cNvPr>
          <p:cNvSpPr>
            <a:spLocks noGrp="1"/>
          </p:cNvSpPr>
          <p:nvPr>
            <p:ph idx="1"/>
          </p:nvPr>
        </p:nvSpPr>
        <p:spPr>
          <a:xfrm>
            <a:off x="1799360" y="929639"/>
            <a:ext cx="8583340" cy="5247324"/>
          </a:xfrm>
        </p:spPr>
        <p:txBody>
          <a:bodyPr vert="horz" lIns="91440" tIns="45720" rIns="91440" bIns="45720" rtlCol="0" anchor="t">
            <a:normAutofit lnSpcReduction="10000"/>
          </a:bodyPr>
          <a:lstStyle/>
          <a:p>
            <a:r>
              <a:rPr lang="en-US" sz="2000" dirty="0">
                <a:latin typeface="Calibri"/>
                <a:ea typeface="Calibri"/>
                <a:cs typeface="Calibri"/>
              </a:rPr>
              <a:t>Divided into 2 aims:</a:t>
            </a:r>
            <a:r>
              <a:rPr lang="en-US" sz="2000" b="0" dirty="0">
                <a:latin typeface="Calibri"/>
                <a:ea typeface="Calibri"/>
                <a:cs typeface="Calibri"/>
              </a:rPr>
              <a:t> 1) learning about air quality and 2) translating knowledge into information for patients (e.g. counseling, AVS) </a:t>
            </a:r>
            <a:endParaRPr lang="en-US" sz="2000" b="0" dirty="0"/>
          </a:p>
          <a:p>
            <a:r>
              <a:rPr lang="en-US" sz="2000" dirty="0">
                <a:latin typeface="Calibri"/>
                <a:ea typeface="Calibri"/>
                <a:cs typeface="Calibri"/>
              </a:rPr>
              <a:t>Pre/post survey questions on a scale of 1-10:</a:t>
            </a:r>
            <a:r>
              <a:rPr lang="en-US" sz="2000" b="0" dirty="0">
                <a:latin typeface="Calibri"/>
                <a:ea typeface="Calibri"/>
                <a:cs typeface="Calibri"/>
              </a:rPr>
              <a:t> </a:t>
            </a:r>
            <a:r>
              <a:rPr lang="en-US" sz="2000" dirty="0">
                <a:latin typeface="Calibri"/>
                <a:ea typeface="Calibri"/>
                <a:cs typeface="Calibri"/>
              </a:rPr>
              <a:t>Rate your</a:t>
            </a:r>
            <a:r>
              <a:rPr lang="en-US" sz="2000" b="0" dirty="0">
                <a:latin typeface="Calibri"/>
                <a:ea typeface="Calibri"/>
                <a:cs typeface="Calibri"/>
              </a:rPr>
              <a:t> </a:t>
            </a:r>
            <a:endParaRPr lang="en-US" sz="2000" b="0" dirty="0">
              <a:highlight>
                <a:srgbClr val="C6C6C6"/>
              </a:highlight>
              <a:latin typeface="Aptos"/>
              <a:ea typeface="Calibri"/>
              <a:cs typeface="Calibri"/>
            </a:endParaRPr>
          </a:p>
          <a:p>
            <a:pPr marL="288925" lvl="1" indent="0">
              <a:buNone/>
            </a:pPr>
            <a:r>
              <a:rPr lang="en-US" sz="1800" b="1" dirty="0">
                <a:solidFill>
                  <a:schemeClr val="accent6"/>
                </a:solidFill>
                <a:highlight>
                  <a:srgbClr val="FFFFFF"/>
                </a:highlight>
                <a:latin typeface="Aptos"/>
                <a:ea typeface="Calibri"/>
                <a:cs typeface="Calibri"/>
              </a:rPr>
              <a:t>Knowledge about Air Quality</a:t>
            </a:r>
          </a:p>
          <a:p>
            <a:pPr lvl="1">
              <a:buClr>
                <a:srgbClr val="808080"/>
              </a:buClr>
            </a:pPr>
            <a:r>
              <a:rPr lang="en-US" sz="1600" b="1" dirty="0">
                <a:highlight>
                  <a:srgbClr val="FFFFFF"/>
                </a:highlight>
                <a:latin typeface="Aptos"/>
                <a:ea typeface="Calibri"/>
                <a:cs typeface="Calibri"/>
              </a:rPr>
              <a:t>Environmental, occupational, and indoor/personal risk factors </a:t>
            </a:r>
            <a:r>
              <a:rPr lang="en-US" sz="1600" dirty="0">
                <a:highlight>
                  <a:srgbClr val="FFFFFF"/>
                </a:highlight>
                <a:latin typeface="Aptos"/>
                <a:ea typeface="Calibri"/>
                <a:cs typeface="Calibri"/>
              </a:rPr>
              <a:t>that contribute to poor air quality</a:t>
            </a:r>
            <a:endParaRPr lang="en-US" sz="2000">
              <a:highlight>
                <a:srgbClr val="C6C6C6"/>
              </a:highlight>
              <a:latin typeface="Aptos"/>
              <a:ea typeface="Calibri"/>
              <a:cs typeface="Calibri"/>
            </a:endParaRPr>
          </a:p>
          <a:p>
            <a:pPr lvl="1">
              <a:lnSpc>
                <a:spcPct val="100000"/>
              </a:lnSpc>
            </a:pPr>
            <a:r>
              <a:rPr lang="en-US" sz="1600" b="1" dirty="0">
                <a:highlight>
                  <a:srgbClr val="FFFFFF"/>
                </a:highlight>
                <a:latin typeface="Aptos"/>
                <a:ea typeface="Calibri"/>
                <a:cs typeface="Calibri"/>
              </a:rPr>
              <a:t>Health consequences </a:t>
            </a:r>
            <a:r>
              <a:rPr lang="en-US" sz="1600" dirty="0">
                <a:highlight>
                  <a:srgbClr val="FFFFFF"/>
                </a:highlight>
                <a:latin typeface="Aptos"/>
                <a:ea typeface="Calibri"/>
                <a:cs typeface="Calibri"/>
              </a:rPr>
              <a:t>that poor air quality can have on patients’ chronic health conditions.</a:t>
            </a:r>
          </a:p>
          <a:p>
            <a:pPr marL="288925" lvl="1" indent="0">
              <a:lnSpc>
                <a:spcPct val="100000"/>
              </a:lnSpc>
              <a:buClr>
                <a:srgbClr val="808080"/>
              </a:buClr>
              <a:buNone/>
            </a:pPr>
            <a:r>
              <a:rPr lang="en-US" sz="1800" b="1" dirty="0">
                <a:solidFill>
                  <a:schemeClr val="accent6"/>
                </a:solidFill>
                <a:highlight>
                  <a:srgbClr val="FFFFFF"/>
                </a:highlight>
                <a:latin typeface="Aptos"/>
                <a:ea typeface="Calibri"/>
                <a:cs typeface="Calibri"/>
              </a:rPr>
              <a:t>Information for Patients</a:t>
            </a:r>
          </a:p>
          <a:p>
            <a:pPr lvl="1">
              <a:lnSpc>
                <a:spcPct val="100000"/>
              </a:lnSpc>
            </a:pPr>
            <a:r>
              <a:rPr lang="en-US" sz="1600" dirty="0">
                <a:highlight>
                  <a:srgbClr val="FFFFFF"/>
                </a:highlight>
                <a:latin typeface="Aptos"/>
                <a:ea typeface="Calibri"/>
                <a:cs typeface="Calibri"/>
              </a:rPr>
              <a:t>How confident you are in prescribing preventative measures for high-risk patients regarding poor air quality and their chronic medical concerns</a:t>
            </a:r>
          </a:p>
          <a:p>
            <a:pPr lvl="1">
              <a:lnSpc>
                <a:spcPct val="100000"/>
              </a:lnSpc>
            </a:pPr>
            <a:r>
              <a:rPr lang="en-US" sz="1600" dirty="0">
                <a:highlight>
                  <a:srgbClr val="FFFFFF"/>
                </a:highlight>
                <a:latin typeface="Aptos"/>
                <a:ea typeface="Calibri"/>
                <a:cs typeface="Calibri"/>
              </a:rPr>
              <a:t>Your knowledge of resources that can be provided to patients to help them evaluate air quality and understand their risks.</a:t>
            </a:r>
          </a:p>
          <a:p>
            <a:pPr lvl="1">
              <a:lnSpc>
                <a:spcPct val="100000"/>
              </a:lnSpc>
            </a:pPr>
            <a:r>
              <a:rPr lang="en-US" sz="1600" dirty="0">
                <a:highlight>
                  <a:srgbClr val="FFFFFF"/>
                </a:highlight>
                <a:latin typeface="Aptos"/>
                <a:ea typeface="Calibri"/>
                <a:cs typeface="Calibri"/>
              </a:rPr>
              <a:t>Your knowledge of volatile gases and particulate matter that can contribute to poor air quality. </a:t>
            </a:r>
          </a:p>
          <a:p>
            <a:r>
              <a:rPr lang="en-US" sz="2000" b="0" dirty="0">
                <a:highlight>
                  <a:srgbClr val="FFFFFF"/>
                </a:highlight>
                <a:latin typeface="Aptos"/>
                <a:ea typeface="Calibri"/>
                <a:cs typeface="Calibri"/>
              </a:rPr>
              <a:t>How would you describe your overall knowledge of air quality, the effect it can have on chronic medical conditions, and preventative measures you can take to protect your patients?</a:t>
            </a:r>
            <a:endParaRPr lang="en-US" sz="2000" b="0" dirty="0">
              <a:highlight>
                <a:srgbClr val="C6C6C6"/>
              </a:highlight>
              <a:latin typeface="Aptos"/>
              <a:ea typeface="Calibri"/>
              <a:cs typeface="Calibri"/>
            </a:endParaRPr>
          </a:p>
          <a:p>
            <a:pPr lvl="1"/>
            <a:r>
              <a:rPr lang="en-US" sz="1600" dirty="0">
                <a:highlight>
                  <a:srgbClr val="FFFFFF"/>
                </a:highlight>
                <a:latin typeface="Aptos"/>
                <a:ea typeface="Calibri"/>
                <a:cs typeface="Calibri"/>
              </a:rPr>
              <a:t>Low, Basic, Intermediate, Advanced</a:t>
            </a:r>
            <a:endParaRPr lang="en-US" sz="1600" dirty="0">
              <a:highlight>
                <a:srgbClr val="C6C6C6"/>
              </a:highlight>
              <a:latin typeface="Aptos"/>
              <a:ea typeface="Calibri"/>
              <a:cs typeface="Calibri"/>
            </a:endParaRPr>
          </a:p>
        </p:txBody>
      </p:sp>
      <p:sp>
        <p:nvSpPr>
          <p:cNvPr id="4" name="Slide Number Placeholder 3">
            <a:extLst>
              <a:ext uri="{FF2B5EF4-FFF2-40B4-BE49-F238E27FC236}">
                <a16:creationId xmlns:a16="http://schemas.microsoft.com/office/drawing/2014/main" id="{56D74376-3AAF-EFCB-DF1A-A14B3D75BC05}"/>
              </a:ext>
            </a:extLst>
          </p:cNvPr>
          <p:cNvSpPr>
            <a:spLocks noGrp="1"/>
          </p:cNvSpPr>
          <p:nvPr>
            <p:ph type="sldNum" sz="quarter" idx="12"/>
          </p:nvPr>
        </p:nvSpPr>
        <p:spPr/>
        <p:txBody>
          <a:bodyPr/>
          <a:lstStyle/>
          <a:p>
            <a:pPr defTabSz="457200"/>
            <a:fld id="{1AD907F7-1FCC-4942-8F32-2C764FF11B38}" type="slidenum">
              <a:rPr lang="en-US">
                <a:solidFill>
                  <a:prstClr val="white"/>
                </a:solidFill>
              </a:rPr>
              <a:pPr defTabSz="457200"/>
              <a:t>27</a:t>
            </a:fld>
            <a:endParaRPr lang="en-US">
              <a:solidFill>
                <a:prstClr val="white"/>
              </a:solidFill>
            </a:endParaRPr>
          </a:p>
        </p:txBody>
      </p:sp>
      <p:sp>
        <p:nvSpPr>
          <p:cNvPr id="6" name="Date Placeholder 3">
            <a:extLst>
              <a:ext uri="{FF2B5EF4-FFF2-40B4-BE49-F238E27FC236}">
                <a16:creationId xmlns:a16="http://schemas.microsoft.com/office/drawing/2014/main" id="{40223588-9E44-31A1-275C-044982D3CCAA}"/>
              </a:ext>
            </a:extLst>
          </p:cNvPr>
          <p:cNvSpPr>
            <a:spLocks noGrp="1"/>
          </p:cNvSpPr>
          <p:nvPr>
            <p:ph type="dt" sz="half" idx="10"/>
          </p:nvPr>
        </p:nvSpPr>
        <p:spPr>
          <a:xfrm>
            <a:off x="1769213" y="6567697"/>
            <a:ext cx="2459355" cy="292608"/>
          </a:xfrm>
          <a:solidFill>
            <a:schemeClr val="bg2">
              <a:lumMod val="50000"/>
            </a:schemeClr>
          </a:solidFill>
        </p:spPr>
        <p:txBody>
          <a:bodyPr/>
          <a:lstStyle>
            <a:lvl1pPr>
              <a:defRPr sz="11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defTabSz="457200"/>
            <a:r>
              <a:rPr lang="en-US">
                <a:solidFill>
                  <a:prstClr val="white"/>
                </a:solidFill>
              </a:rPr>
              <a:t>AIAMC  NI X Mtg #3 | Oct 9, 2026</a:t>
            </a:r>
          </a:p>
        </p:txBody>
      </p:sp>
    </p:spTree>
    <p:extLst>
      <p:ext uri="{BB962C8B-B14F-4D97-AF65-F5344CB8AC3E}">
        <p14:creationId xmlns:p14="http://schemas.microsoft.com/office/powerpoint/2010/main" val="36572806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AB576-F51E-4721-A31A-DB4A7218D694}"/>
              </a:ext>
            </a:extLst>
          </p:cNvPr>
          <p:cNvSpPr>
            <a:spLocks noGrp="1"/>
          </p:cNvSpPr>
          <p:nvPr>
            <p:ph type="title"/>
          </p:nvPr>
        </p:nvSpPr>
        <p:spPr>
          <a:xfrm>
            <a:off x="2152650" y="235588"/>
            <a:ext cx="8115300" cy="503553"/>
          </a:xfrm>
        </p:spPr>
        <p:txBody>
          <a:bodyPr>
            <a:normAutofit fontScale="90000"/>
          </a:bodyPr>
          <a:lstStyle/>
          <a:p>
            <a:r>
              <a:rPr lang="en-US"/>
              <a:t>Interventions | Changes</a:t>
            </a:r>
          </a:p>
        </p:txBody>
      </p:sp>
      <p:sp>
        <p:nvSpPr>
          <p:cNvPr id="3" name="Content Placeholder 2">
            <a:extLst>
              <a:ext uri="{FF2B5EF4-FFF2-40B4-BE49-F238E27FC236}">
                <a16:creationId xmlns:a16="http://schemas.microsoft.com/office/drawing/2014/main" id="{44225333-4D66-7762-71E2-2418D31B915C}"/>
              </a:ext>
            </a:extLst>
          </p:cNvPr>
          <p:cNvSpPr>
            <a:spLocks noGrp="1"/>
          </p:cNvSpPr>
          <p:nvPr>
            <p:ph idx="1"/>
          </p:nvPr>
        </p:nvSpPr>
        <p:spPr>
          <a:xfrm>
            <a:off x="2152650" y="929639"/>
            <a:ext cx="4841270" cy="5592694"/>
          </a:xfrm>
        </p:spPr>
        <p:txBody>
          <a:bodyPr vert="horz" lIns="91440" tIns="45720" rIns="91440" bIns="45720" rtlCol="0" anchor="t">
            <a:normAutofit fontScale="92500" lnSpcReduction="20000"/>
          </a:bodyPr>
          <a:lstStyle/>
          <a:p>
            <a:r>
              <a:rPr lang="en-US" b="0" dirty="0">
                <a:latin typeface="Calibri"/>
                <a:ea typeface="Calibri"/>
                <a:cs typeface="Calibri"/>
              </a:rPr>
              <a:t>Participants identified the patient's chronic medical conditions which were affected by poor air quality</a:t>
            </a:r>
            <a:endParaRPr lang="en-US"/>
          </a:p>
          <a:p>
            <a:pPr lvl="1"/>
            <a:r>
              <a:rPr lang="en-US" dirty="0">
                <a:latin typeface="Calibri"/>
                <a:ea typeface="Calibri"/>
                <a:cs typeface="Calibri"/>
              </a:rPr>
              <a:t>COPD</a:t>
            </a:r>
            <a:endParaRPr lang="en-US" dirty="0"/>
          </a:p>
          <a:p>
            <a:pPr lvl="1">
              <a:buClr>
                <a:srgbClr val="808080"/>
              </a:buClr>
            </a:pPr>
            <a:r>
              <a:rPr lang="en-US" dirty="0">
                <a:latin typeface="Calibri"/>
                <a:ea typeface="Calibri"/>
                <a:cs typeface="Calibri"/>
              </a:rPr>
              <a:t>CKD IIIa</a:t>
            </a:r>
            <a:endParaRPr lang="en-US" dirty="0"/>
          </a:p>
          <a:p>
            <a:pPr lvl="1">
              <a:buClr>
                <a:srgbClr val="808080"/>
              </a:buClr>
            </a:pPr>
            <a:r>
              <a:rPr lang="en-US" dirty="0">
                <a:latin typeface="Calibri"/>
                <a:ea typeface="Calibri"/>
                <a:cs typeface="Calibri"/>
              </a:rPr>
              <a:t>Heart failure with reduced EF</a:t>
            </a:r>
          </a:p>
          <a:p>
            <a:pPr lvl="1">
              <a:buClr>
                <a:srgbClr val="808080"/>
              </a:buClr>
            </a:pPr>
            <a:r>
              <a:rPr lang="en-US" dirty="0">
                <a:latin typeface="Calibri"/>
                <a:ea typeface="Calibri"/>
                <a:cs typeface="Calibri"/>
              </a:rPr>
              <a:t>Cirrhosis</a:t>
            </a:r>
          </a:p>
          <a:p>
            <a:pPr lvl="1">
              <a:buClr>
                <a:srgbClr val="808080"/>
              </a:buClr>
            </a:pPr>
            <a:r>
              <a:rPr lang="en-US" dirty="0">
                <a:latin typeface="Calibri"/>
                <a:ea typeface="Calibri"/>
                <a:cs typeface="Calibri"/>
              </a:rPr>
              <a:t>SLE/lupus </a:t>
            </a:r>
          </a:p>
          <a:p>
            <a:pPr lvl="1">
              <a:buClr>
                <a:srgbClr val="808080"/>
              </a:buClr>
            </a:pPr>
            <a:r>
              <a:rPr lang="en-US" dirty="0">
                <a:latin typeface="Calibri"/>
                <a:ea typeface="Calibri"/>
                <a:cs typeface="Calibri"/>
              </a:rPr>
              <a:t>Type 2 diabetes</a:t>
            </a:r>
          </a:p>
          <a:p>
            <a:pPr lvl="1">
              <a:buClr>
                <a:srgbClr val="808080"/>
              </a:buClr>
            </a:pPr>
            <a:endParaRPr lang="en-US" dirty="0">
              <a:latin typeface="Calibri"/>
              <a:ea typeface="Calibri"/>
              <a:cs typeface="Calibri"/>
            </a:endParaRPr>
          </a:p>
          <a:p>
            <a:pPr marL="228600" lvl="1">
              <a:spcBef>
                <a:spcPts val="1000"/>
              </a:spcBef>
              <a:buClr>
                <a:srgbClr val="72BF44"/>
              </a:buClr>
              <a:buFont typeface="Arial" panose="020B0604020202020204" pitchFamily="34" charset="0"/>
              <a:buChar char="•"/>
            </a:pPr>
            <a:r>
              <a:rPr lang="en-US" sz="2800" dirty="0">
                <a:latin typeface="Calibri"/>
                <a:ea typeface="Calibri"/>
                <a:cs typeface="Calibri"/>
              </a:rPr>
              <a:t>Participants filled out an AVS with multiple recommendations gleaned from the escape room</a:t>
            </a:r>
          </a:p>
          <a:p>
            <a:pPr lvl="1"/>
            <a:r>
              <a:rPr lang="en-US" dirty="0">
                <a:latin typeface="Calibri"/>
                <a:ea typeface="Calibri"/>
                <a:cs typeface="Calibri"/>
              </a:rPr>
              <a:t>Mask like N95</a:t>
            </a:r>
          </a:p>
          <a:p>
            <a:pPr lvl="1">
              <a:buClr>
                <a:srgbClr val="808080"/>
              </a:buClr>
            </a:pPr>
            <a:r>
              <a:rPr lang="en-US" dirty="0">
                <a:latin typeface="Calibri"/>
                <a:ea typeface="Calibri"/>
                <a:cs typeface="Calibri"/>
              </a:rPr>
              <a:t>Check AQI </a:t>
            </a:r>
          </a:p>
          <a:p>
            <a:pPr lvl="1">
              <a:buClr>
                <a:srgbClr val="808080"/>
              </a:buClr>
            </a:pPr>
            <a:r>
              <a:rPr lang="en-US" dirty="0">
                <a:latin typeface="Calibri"/>
                <a:ea typeface="Calibri"/>
                <a:cs typeface="Calibri"/>
              </a:rPr>
              <a:t>Build a filter + fan unit</a:t>
            </a:r>
          </a:p>
          <a:p>
            <a:pPr marL="288925" lvl="1" indent="0">
              <a:buClr>
                <a:srgbClr val="808080"/>
              </a:buClr>
              <a:buNone/>
            </a:pPr>
            <a:endParaRPr lang="en-US" dirty="0">
              <a:latin typeface="Calibri"/>
              <a:ea typeface="Calibri"/>
              <a:cs typeface="Calibri"/>
            </a:endParaRPr>
          </a:p>
          <a:p>
            <a:pPr lvl="1">
              <a:buClr>
                <a:srgbClr val="808080"/>
              </a:buClr>
            </a:pPr>
            <a:endParaRPr lang="en-US" dirty="0">
              <a:latin typeface="Calibri"/>
              <a:ea typeface="Calibri"/>
              <a:cs typeface="Calibri"/>
            </a:endParaRPr>
          </a:p>
          <a:p>
            <a:pPr lvl="1">
              <a:buClr>
                <a:srgbClr val="808080"/>
              </a:buClr>
            </a:pPr>
            <a:endParaRPr lang="en-US" dirty="0">
              <a:latin typeface="Calibri"/>
              <a:ea typeface="Calibri"/>
              <a:cs typeface="Calibri"/>
            </a:endParaRPr>
          </a:p>
          <a:p>
            <a:pPr lvl="1">
              <a:buClr>
                <a:srgbClr val="808080"/>
              </a:buClr>
            </a:pPr>
            <a:endParaRPr lang="en-US" dirty="0">
              <a:latin typeface="Calibri"/>
              <a:ea typeface="Calibri"/>
              <a:cs typeface="Calibri"/>
            </a:endParaRPr>
          </a:p>
        </p:txBody>
      </p:sp>
      <p:sp>
        <p:nvSpPr>
          <p:cNvPr id="4" name="Slide Number Placeholder 3">
            <a:extLst>
              <a:ext uri="{FF2B5EF4-FFF2-40B4-BE49-F238E27FC236}">
                <a16:creationId xmlns:a16="http://schemas.microsoft.com/office/drawing/2014/main" id="{EB9DDE7F-C1E5-BC3C-57DC-C1CCB8EEE5B4}"/>
              </a:ext>
            </a:extLst>
          </p:cNvPr>
          <p:cNvSpPr>
            <a:spLocks noGrp="1"/>
          </p:cNvSpPr>
          <p:nvPr>
            <p:ph type="sldNum" sz="quarter" idx="12"/>
          </p:nvPr>
        </p:nvSpPr>
        <p:spPr/>
        <p:txBody>
          <a:bodyPr/>
          <a:lstStyle/>
          <a:p>
            <a:pPr defTabSz="457200"/>
            <a:fld id="{1AD907F7-1FCC-4942-8F32-2C764FF11B38}" type="slidenum">
              <a:rPr lang="en-US">
                <a:solidFill>
                  <a:prstClr val="white"/>
                </a:solidFill>
              </a:rPr>
              <a:pPr defTabSz="457200"/>
              <a:t>28</a:t>
            </a:fld>
            <a:endParaRPr lang="en-US">
              <a:solidFill>
                <a:prstClr val="white"/>
              </a:solidFill>
            </a:endParaRPr>
          </a:p>
        </p:txBody>
      </p:sp>
      <p:sp>
        <p:nvSpPr>
          <p:cNvPr id="6" name="Date Placeholder 3">
            <a:extLst>
              <a:ext uri="{FF2B5EF4-FFF2-40B4-BE49-F238E27FC236}">
                <a16:creationId xmlns:a16="http://schemas.microsoft.com/office/drawing/2014/main" id="{46122EDD-144D-FBFE-9A35-B11575F952C7}"/>
              </a:ext>
            </a:extLst>
          </p:cNvPr>
          <p:cNvSpPr>
            <a:spLocks noGrp="1"/>
          </p:cNvSpPr>
          <p:nvPr>
            <p:ph type="dt" sz="half" idx="10"/>
          </p:nvPr>
        </p:nvSpPr>
        <p:spPr>
          <a:xfrm>
            <a:off x="1769213" y="6567697"/>
            <a:ext cx="2459355" cy="292608"/>
          </a:xfrm>
          <a:solidFill>
            <a:schemeClr val="bg2">
              <a:lumMod val="50000"/>
            </a:schemeClr>
          </a:solidFill>
        </p:spPr>
        <p:txBody>
          <a:bodyPr/>
          <a:lstStyle>
            <a:lvl1pPr>
              <a:defRPr sz="11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defTabSz="457200"/>
            <a:r>
              <a:rPr lang="en-US">
                <a:solidFill>
                  <a:prstClr val="white"/>
                </a:solidFill>
              </a:rPr>
              <a:t>AIAMC  NI X Mtg #3 | Oct 9, 2026</a:t>
            </a:r>
          </a:p>
        </p:txBody>
      </p:sp>
      <p:pic>
        <p:nvPicPr>
          <p:cNvPr id="8" name="Picture 7">
            <a:extLst>
              <a:ext uri="{FF2B5EF4-FFF2-40B4-BE49-F238E27FC236}">
                <a16:creationId xmlns:a16="http://schemas.microsoft.com/office/drawing/2014/main" id="{7C2EDE78-DDA7-3FCF-B573-1CA6FDCD2D11}"/>
              </a:ext>
            </a:extLst>
          </p:cNvPr>
          <p:cNvPicPr>
            <a:picLocks noChangeAspect="1"/>
          </p:cNvPicPr>
          <p:nvPr/>
        </p:nvPicPr>
        <p:blipFill>
          <a:blip r:embed="rId2">
            <a:extLst>
              <a:ext uri="{28A0092B-C50C-407E-A947-70E740481C1C}">
                <a14:useLocalDpi xmlns:a14="http://schemas.microsoft.com/office/drawing/2010/main" val="0"/>
              </a:ext>
            </a:extLst>
          </a:blip>
          <a:srcRect b="5430"/>
          <a:stretch>
            <a:fillRect/>
          </a:stretch>
        </p:blipFill>
        <p:spPr>
          <a:xfrm>
            <a:off x="6993920" y="834390"/>
            <a:ext cx="3077004" cy="5189221"/>
          </a:xfrm>
          <a:prstGeom prst="rect">
            <a:avLst/>
          </a:prstGeom>
        </p:spPr>
      </p:pic>
    </p:spTree>
    <p:extLst>
      <p:ext uri="{BB962C8B-B14F-4D97-AF65-F5344CB8AC3E}">
        <p14:creationId xmlns:p14="http://schemas.microsoft.com/office/powerpoint/2010/main" val="18485107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00D3-6391-B78A-3517-12DE700B2142}"/>
              </a:ext>
            </a:extLst>
          </p:cNvPr>
          <p:cNvSpPr>
            <a:spLocks noGrp="1"/>
          </p:cNvSpPr>
          <p:nvPr>
            <p:ph type="title"/>
          </p:nvPr>
        </p:nvSpPr>
        <p:spPr>
          <a:xfrm>
            <a:off x="2152650" y="235588"/>
            <a:ext cx="8134350" cy="503553"/>
          </a:xfrm>
        </p:spPr>
        <p:txBody>
          <a:bodyPr>
            <a:normAutofit fontScale="90000"/>
          </a:bodyPr>
          <a:lstStyle/>
          <a:p>
            <a:r>
              <a:rPr lang="en-US"/>
              <a:t>     Barriers 			     Strategies</a:t>
            </a:r>
          </a:p>
        </p:txBody>
      </p:sp>
      <p:sp>
        <p:nvSpPr>
          <p:cNvPr id="3" name="Content Placeholder 2">
            <a:extLst>
              <a:ext uri="{FF2B5EF4-FFF2-40B4-BE49-F238E27FC236}">
                <a16:creationId xmlns:a16="http://schemas.microsoft.com/office/drawing/2014/main" id="{5C5EF7FE-F194-9245-A84A-CB40DF6AB250}"/>
              </a:ext>
            </a:extLst>
          </p:cNvPr>
          <p:cNvSpPr>
            <a:spLocks noGrp="1"/>
          </p:cNvSpPr>
          <p:nvPr>
            <p:ph idx="1"/>
          </p:nvPr>
        </p:nvSpPr>
        <p:spPr>
          <a:xfrm>
            <a:off x="2152650" y="915357"/>
            <a:ext cx="3027614" cy="5247324"/>
          </a:xfrm>
        </p:spPr>
        <p:txBody>
          <a:bodyPr vert="horz" lIns="91440" tIns="45720" rIns="91440" bIns="45720" rtlCol="0" anchor="t">
            <a:normAutofit/>
          </a:bodyPr>
          <a:lstStyle/>
          <a:p>
            <a:pPr marL="514350" indent="-514350">
              <a:buClr>
                <a:srgbClr val="595959"/>
              </a:buClr>
              <a:buAutoNum type="arabicPeriod"/>
            </a:pPr>
            <a:r>
              <a:rPr lang="en-US" dirty="0">
                <a:solidFill>
                  <a:schemeClr val="bg2">
                    <a:lumMod val="50000"/>
                  </a:schemeClr>
                </a:solidFill>
                <a:latin typeface="Calibri"/>
                <a:ea typeface="Calibri"/>
                <a:cs typeface="Calibri"/>
              </a:rPr>
              <a:t>Environmental risk factors</a:t>
            </a:r>
            <a:endParaRPr lang="en-US" dirty="0">
              <a:solidFill>
                <a:schemeClr val="bg2">
                  <a:lumMod val="50000"/>
                </a:schemeClr>
              </a:solidFill>
            </a:endParaRPr>
          </a:p>
          <a:p>
            <a:pPr marL="514350" indent="-514350">
              <a:buClr>
                <a:srgbClr val="595959"/>
              </a:buClr>
              <a:buAutoNum type="arabicPeriod"/>
            </a:pPr>
            <a:r>
              <a:rPr lang="en-US" dirty="0">
                <a:solidFill>
                  <a:schemeClr val="bg2">
                    <a:lumMod val="50000"/>
                  </a:schemeClr>
                </a:solidFill>
                <a:latin typeface="Calibri"/>
                <a:ea typeface="Calibri"/>
                <a:cs typeface="Calibri"/>
              </a:rPr>
              <a:t>Occupational risk factors</a:t>
            </a:r>
          </a:p>
          <a:p>
            <a:pPr marL="514350" indent="-514350">
              <a:buClr>
                <a:srgbClr val="595959"/>
              </a:buClr>
              <a:buAutoNum type="arabicPeriod"/>
            </a:pPr>
            <a:r>
              <a:rPr lang="en-US" dirty="0">
                <a:solidFill>
                  <a:schemeClr val="bg2">
                    <a:lumMod val="50000"/>
                  </a:schemeClr>
                </a:solidFill>
                <a:latin typeface="Calibri"/>
                <a:ea typeface="Calibri"/>
                <a:cs typeface="Calibri"/>
              </a:rPr>
              <a:t>Indoor pollutant risk factors</a:t>
            </a:r>
          </a:p>
          <a:p>
            <a:pPr marL="514350" indent="-514350">
              <a:buClr>
                <a:srgbClr val="595959"/>
              </a:buClr>
              <a:buAutoNum type="arabicPeriod"/>
            </a:pPr>
            <a:r>
              <a:rPr lang="en-US" dirty="0">
                <a:solidFill>
                  <a:schemeClr val="bg2">
                    <a:lumMod val="50000"/>
                  </a:schemeClr>
                </a:solidFill>
                <a:latin typeface="Calibri"/>
                <a:ea typeface="Calibri"/>
                <a:cs typeface="Calibri"/>
              </a:rPr>
              <a:t>Particulate matter size</a:t>
            </a:r>
          </a:p>
        </p:txBody>
      </p:sp>
      <p:sp>
        <p:nvSpPr>
          <p:cNvPr id="4" name="Slide Number Placeholder 3">
            <a:extLst>
              <a:ext uri="{FF2B5EF4-FFF2-40B4-BE49-F238E27FC236}">
                <a16:creationId xmlns:a16="http://schemas.microsoft.com/office/drawing/2014/main" id="{24236F1D-1FB1-2583-2043-4EDA8060AA95}"/>
              </a:ext>
            </a:extLst>
          </p:cNvPr>
          <p:cNvSpPr>
            <a:spLocks noGrp="1"/>
          </p:cNvSpPr>
          <p:nvPr>
            <p:ph type="sldNum" sz="quarter" idx="12"/>
          </p:nvPr>
        </p:nvSpPr>
        <p:spPr/>
        <p:txBody>
          <a:bodyPr/>
          <a:lstStyle/>
          <a:p>
            <a:pPr defTabSz="457200"/>
            <a:fld id="{1AD907F7-1FCC-4942-8F32-2C764FF11B38}" type="slidenum">
              <a:rPr lang="en-US">
                <a:solidFill>
                  <a:prstClr val="white"/>
                </a:solidFill>
              </a:rPr>
              <a:pPr defTabSz="457200"/>
              <a:t>29</a:t>
            </a:fld>
            <a:endParaRPr lang="en-US">
              <a:solidFill>
                <a:prstClr val="white"/>
              </a:solidFill>
            </a:endParaRPr>
          </a:p>
        </p:txBody>
      </p:sp>
      <p:sp>
        <p:nvSpPr>
          <p:cNvPr id="5" name="Content Placeholder 2">
            <a:extLst>
              <a:ext uri="{FF2B5EF4-FFF2-40B4-BE49-F238E27FC236}">
                <a16:creationId xmlns:a16="http://schemas.microsoft.com/office/drawing/2014/main" id="{54AFB259-5073-D9FE-8C00-8D5ABA72D04E}"/>
              </a:ext>
            </a:extLst>
          </p:cNvPr>
          <p:cNvSpPr txBox="1">
            <a:spLocks/>
          </p:cNvSpPr>
          <p:nvPr/>
        </p:nvSpPr>
        <p:spPr>
          <a:xfrm>
            <a:off x="6460490" y="915357"/>
            <a:ext cx="3689350" cy="52473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2BF44"/>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517525" indent="-228600" algn="l" defTabSz="914400" rtl="0" eaLnBrk="1" latinLnBrk="0" hangingPunct="1">
              <a:lnSpc>
                <a:spcPct val="90000"/>
              </a:lnSpc>
              <a:spcBef>
                <a:spcPts val="500"/>
              </a:spcBef>
              <a:buClr>
                <a:schemeClr val="tx1">
                  <a:lumMod val="50000"/>
                  <a:lumOff val="50000"/>
                </a:schemeClr>
              </a:buClr>
              <a:buFont typeface="Courier New" panose="02070309020205020404" pitchFamily="49" charset="0"/>
              <a:buChar char="o"/>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746125" indent="-228600" algn="l" defTabSz="914400" rtl="0" eaLnBrk="1" latinLnBrk="0" hangingPunct="1">
              <a:lnSpc>
                <a:spcPct val="90000"/>
              </a:lnSpc>
              <a:spcBef>
                <a:spcPts val="500"/>
              </a:spcBef>
              <a:buClr>
                <a:schemeClr val="tx1">
                  <a:lumMod val="50000"/>
                  <a:lumOff val="50000"/>
                </a:schemeClr>
              </a:buClr>
              <a:buFont typeface="Wingdings" panose="05000000000000000000" pitchFamily="2"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974725" indent="-228600"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143000" indent="-168275"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Clr>
                <a:prstClr val="black">
                  <a:lumMod val="65000"/>
                  <a:lumOff val="35000"/>
                </a:prstClr>
              </a:buClr>
              <a:buFont typeface="+mj-lt"/>
              <a:buAutoNum type="arabicPeriod"/>
            </a:pPr>
            <a:endParaRPr lang="en-US">
              <a:solidFill>
                <a:srgbClr val="E8E8E8">
                  <a:lumMod val="50000"/>
                </a:srgbClr>
              </a:solidFill>
            </a:endParaRPr>
          </a:p>
        </p:txBody>
      </p:sp>
      <p:sp>
        <p:nvSpPr>
          <p:cNvPr id="6" name="Content Placeholder 2">
            <a:extLst>
              <a:ext uri="{FF2B5EF4-FFF2-40B4-BE49-F238E27FC236}">
                <a16:creationId xmlns:a16="http://schemas.microsoft.com/office/drawing/2014/main" id="{2C2D0752-8E37-5FA3-E427-759E041F079C}"/>
              </a:ext>
            </a:extLst>
          </p:cNvPr>
          <p:cNvSpPr txBox="1">
            <a:spLocks/>
          </p:cNvSpPr>
          <p:nvPr/>
        </p:nvSpPr>
        <p:spPr>
          <a:xfrm>
            <a:off x="5024951" y="915357"/>
            <a:ext cx="5562838" cy="524732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72BF44"/>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517525" indent="-228600" algn="l" defTabSz="914400" rtl="0" eaLnBrk="1" latinLnBrk="0" hangingPunct="1">
              <a:lnSpc>
                <a:spcPct val="90000"/>
              </a:lnSpc>
              <a:spcBef>
                <a:spcPts val="500"/>
              </a:spcBef>
              <a:buClr>
                <a:schemeClr val="tx1">
                  <a:lumMod val="50000"/>
                  <a:lumOff val="50000"/>
                </a:schemeClr>
              </a:buClr>
              <a:buFont typeface="Courier New" panose="02070309020205020404" pitchFamily="49" charset="0"/>
              <a:buChar char="o"/>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746125" indent="-228600" algn="l" defTabSz="914400" rtl="0" eaLnBrk="1" latinLnBrk="0" hangingPunct="1">
              <a:lnSpc>
                <a:spcPct val="90000"/>
              </a:lnSpc>
              <a:spcBef>
                <a:spcPts val="500"/>
              </a:spcBef>
              <a:buClr>
                <a:schemeClr val="tx1">
                  <a:lumMod val="50000"/>
                  <a:lumOff val="50000"/>
                </a:schemeClr>
              </a:buClr>
              <a:buFont typeface="Wingdings" panose="05000000000000000000" pitchFamily="2"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974725" indent="-228600"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1143000" indent="-168275" algn="l" defTabSz="914400" rtl="0" eaLnBrk="1" latinLnBrk="0" hangingPunct="1">
              <a:lnSpc>
                <a:spcPct val="90000"/>
              </a:lnSpc>
              <a:spcBef>
                <a:spcPts val="500"/>
              </a:spcBef>
              <a:buClr>
                <a:schemeClr val="tx1">
                  <a:lumMod val="50000"/>
                  <a:lumOff val="50000"/>
                </a:schemeClr>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Clr>
                <a:srgbClr val="595959"/>
              </a:buClr>
              <a:buFont typeface="Arial" panose="020B0604020202020204" pitchFamily="34" charset="0"/>
              <a:buAutoNum type="arabicPeriod"/>
            </a:pPr>
            <a:r>
              <a:rPr lang="en-US" sz="1600" dirty="0">
                <a:solidFill>
                  <a:srgbClr val="E8E8E8">
                    <a:lumMod val="50000"/>
                  </a:srgbClr>
                </a:solidFill>
                <a:latin typeface="Calibri"/>
                <a:ea typeface="Calibri"/>
                <a:cs typeface="Calibri"/>
              </a:rPr>
              <a:t>Find a flashlight which illuminates "hot spots" on city map</a:t>
            </a:r>
          </a:p>
          <a:p>
            <a:pPr marL="514350" indent="-514350">
              <a:buClr>
                <a:srgbClr val="595959"/>
              </a:buClr>
              <a:buFont typeface="Arial" panose="020B0604020202020204" pitchFamily="34" charset="0"/>
              <a:buAutoNum type="arabicPeriod"/>
            </a:pPr>
            <a:r>
              <a:rPr lang="en-US" sz="1600" dirty="0">
                <a:solidFill>
                  <a:srgbClr val="E8E8E8">
                    <a:lumMod val="50000"/>
                  </a:srgbClr>
                </a:solidFill>
                <a:latin typeface="Calibri"/>
                <a:ea typeface="Calibri"/>
                <a:cs typeface="Calibri"/>
              </a:rPr>
              <a:t>Find a job application for a position with exposures to: diesel exhaust, combustion products (manufacturing), CO (garages or warehouses), silica dust, asbestos, heavy metals (lead), solvents (manufacturing) </a:t>
            </a:r>
          </a:p>
          <a:p>
            <a:pPr marL="514350" indent="-514350">
              <a:buClr>
                <a:srgbClr val="595959"/>
              </a:buClr>
              <a:buFont typeface="Arial" panose="020B0604020202020204" pitchFamily="34" charset="0"/>
              <a:buAutoNum type="arabicPeriod"/>
            </a:pPr>
            <a:r>
              <a:rPr lang="en-US" sz="1600" dirty="0">
                <a:solidFill>
                  <a:srgbClr val="E8E8E8">
                    <a:lumMod val="50000"/>
                  </a:srgbClr>
                </a:solidFill>
                <a:latin typeface="Calibri"/>
                <a:ea typeface="Calibri"/>
                <a:cs typeface="Calibri"/>
              </a:rPr>
              <a:t>Find a shopping list with items that pollute in:</a:t>
            </a:r>
          </a:p>
          <a:p>
            <a:pPr lvl="2">
              <a:buClr>
                <a:srgbClr val="808080"/>
              </a:buClr>
              <a:buFont typeface="Wingdings"/>
              <a:buChar char="§"/>
            </a:pPr>
            <a:r>
              <a:rPr lang="en-US" sz="1200" dirty="0">
                <a:solidFill>
                  <a:srgbClr val="E8E8E8">
                    <a:lumMod val="50000"/>
                  </a:srgbClr>
                </a:solidFill>
                <a:highlight>
                  <a:srgbClr val="FFFFFF"/>
                </a:highlight>
                <a:latin typeface="Aptos"/>
                <a:ea typeface="Calibri"/>
                <a:cs typeface="Calibri"/>
              </a:rPr>
              <a:t>Cigarettes (cigarette smoke)</a:t>
            </a:r>
            <a:endParaRPr lang="en-US" sz="1200">
              <a:solidFill>
                <a:srgbClr val="E8E8E8">
                  <a:lumMod val="50000"/>
                </a:srgbClr>
              </a:solidFill>
              <a:highlight>
                <a:srgbClr val="C6C6C6"/>
              </a:highlight>
              <a:latin typeface="Aptos"/>
              <a:ea typeface="Calibri"/>
              <a:cs typeface="Calibri"/>
            </a:endParaRPr>
          </a:p>
          <a:p>
            <a:pPr lvl="2">
              <a:buClr>
                <a:srgbClr val="808080"/>
              </a:buClr>
              <a:buFont typeface="Wingdings" panose="020B0604020202020204" pitchFamily="34" charset="0"/>
              <a:buChar char="§"/>
            </a:pPr>
            <a:r>
              <a:rPr lang="en-US" sz="1200" dirty="0">
                <a:solidFill>
                  <a:srgbClr val="E8E8E8">
                    <a:lumMod val="50000"/>
                  </a:srgbClr>
                </a:solidFill>
                <a:highlight>
                  <a:srgbClr val="FFFFFF"/>
                </a:highlight>
                <a:latin typeface="Aptos"/>
                <a:ea typeface="Calibri"/>
                <a:cs typeface="Calibri"/>
              </a:rPr>
              <a:t>Firewood (wood burning fumes)</a:t>
            </a:r>
            <a:endParaRPr lang="en-US" sz="1200">
              <a:solidFill>
                <a:srgbClr val="E8E8E8">
                  <a:lumMod val="50000"/>
                </a:srgbClr>
              </a:solidFill>
              <a:highlight>
                <a:srgbClr val="C6C6C6"/>
              </a:highlight>
              <a:latin typeface="Aptos"/>
              <a:ea typeface="Calibri"/>
              <a:cs typeface="Calibri"/>
            </a:endParaRPr>
          </a:p>
          <a:p>
            <a:pPr lvl="2">
              <a:buClr>
                <a:srgbClr val="808080"/>
              </a:buClr>
              <a:buFont typeface="Wingdings" panose="020B0604020202020204" pitchFamily="34" charset="0"/>
              <a:buChar char="§"/>
            </a:pPr>
            <a:r>
              <a:rPr lang="en-US" sz="1200" dirty="0">
                <a:solidFill>
                  <a:srgbClr val="E8E8E8">
                    <a:lumMod val="50000"/>
                  </a:srgbClr>
                </a:solidFill>
                <a:highlight>
                  <a:srgbClr val="FFFFFF"/>
                </a:highlight>
                <a:latin typeface="Aptos"/>
                <a:ea typeface="Calibri"/>
                <a:cs typeface="Calibri"/>
              </a:rPr>
              <a:t>Kerosene/propane (gas burning stoves or items)</a:t>
            </a:r>
            <a:endParaRPr lang="en-US" sz="1200">
              <a:solidFill>
                <a:srgbClr val="E8E8E8">
                  <a:lumMod val="50000"/>
                </a:srgbClr>
              </a:solidFill>
              <a:highlight>
                <a:srgbClr val="C6C6C6"/>
              </a:highlight>
              <a:latin typeface="Aptos"/>
              <a:ea typeface="Calibri"/>
              <a:cs typeface="Calibri"/>
            </a:endParaRPr>
          </a:p>
          <a:p>
            <a:pPr lvl="2">
              <a:buClr>
                <a:srgbClr val="808080"/>
              </a:buClr>
              <a:buFont typeface="Wingdings" panose="020B0604020202020204" pitchFamily="34" charset="0"/>
              <a:buChar char="§"/>
            </a:pPr>
            <a:r>
              <a:rPr lang="en-US" sz="1200" dirty="0">
                <a:solidFill>
                  <a:srgbClr val="E8E8E8">
                    <a:lumMod val="50000"/>
                  </a:srgbClr>
                </a:solidFill>
                <a:highlight>
                  <a:srgbClr val="FFFFFF"/>
                </a:highlight>
                <a:latin typeface="Aptos"/>
                <a:ea typeface="Calibri"/>
                <a:cs typeface="Calibri"/>
              </a:rPr>
              <a:t>New carbon monoxide detector (carbon monoxide)</a:t>
            </a:r>
            <a:endParaRPr lang="en-US" sz="1200">
              <a:solidFill>
                <a:srgbClr val="E8E8E8">
                  <a:lumMod val="50000"/>
                </a:srgbClr>
              </a:solidFill>
              <a:highlight>
                <a:srgbClr val="C6C6C6"/>
              </a:highlight>
              <a:latin typeface="Aptos"/>
              <a:ea typeface="Calibri"/>
              <a:cs typeface="Calibri"/>
            </a:endParaRPr>
          </a:p>
          <a:p>
            <a:pPr lvl="2">
              <a:buClr>
                <a:srgbClr val="808080"/>
              </a:buClr>
              <a:buFont typeface="Wingdings" panose="020B0604020202020204" pitchFamily="34" charset="0"/>
              <a:buChar char="§"/>
            </a:pPr>
            <a:r>
              <a:rPr lang="en-US" sz="1200" dirty="0">
                <a:solidFill>
                  <a:srgbClr val="E8E8E8">
                    <a:lumMod val="50000"/>
                  </a:srgbClr>
                </a:solidFill>
                <a:highlight>
                  <a:srgbClr val="FFFFFF"/>
                </a:highlight>
                <a:latin typeface="Aptos"/>
                <a:ea typeface="Calibri"/>
                <a:cs typeface="Calibri"/>
              </a:rPr>
              <a:t>Cleaning supplies (bleach, ammonia containing products, disinfectants)</a:t>
            </a:r>
            <a:endParaRPr lang="en-US" sz="1200">
              <a:solidFill>
                <a:srgbClr val="E8E8E8">
                  <a:lumMod val="50000"/>
                </a:srgbClr>
              </a:solidFill>
              <a:highlight>
                <a:srgbClr val="C6C6C6"/>
              </a:highlight>
              <a:latin typeface="Aptos"/>
              <a:ea typeface="Calibri"/>
              <a:cs typeface="Calibri"/>
            </a:endParaRPr>
          </a:p>
          <a:p>
            <a:pPr lvl="2">
              <a:buClr>
                <a:srgbClr val="808080"/>
              </a:buClr>
              <a:buFont typeface="Wingdings" panose="020B0604020202020204" pitchFamily="34" charset="0"/>
              <a:buChar char="§"/>
            </a:pPr>
            <a:r>
              <a:rPr lang="en-US" sz="1200" dirty="0">
                <a:solidFill>
                  <a:srgbClr val="E8E8E8">
                    <a:lumMod val="50000"/>
                  </a:srgbClr>
                </a:solidFill>
                <a:highlight>
                  <a:srgbClr val="FFFFFF"/>
                </a:highlight>
                <a:latin typeface="Aptos"/>
                <a:ea typeface="Calibri"/>
                <a:cs typeface="Calibri"/>
              </a:rPr>
              <a:t>Fans (for mold management)</a:t>
            </a:r>
            <a:endParaRPr lang="en-US" sz="1200">
              <a:solidFill>
                <a:srgbClr val="E8E8E8">
                  <a:lumMod val="50000"/>
                </a:srgbClr>
              </a:solidFill>
              <a:highlight>
                <a:srgbClr val="C6C6C6"/>
              </a:highlight>
              <a:latin typeface="Aptos"/>
              <a:ea typeface="Calibri"/>
              <a:cs typeface="Calibri"/>
            </a:endParaRPr>
          </a:p>
          <a:p>
            <a:pPr lvl="2">
              <a:buClr>
                <a:srgbClr val="808080"/>
              </a:buClr>
              <a:buFont typeface="Wingdings" panose="020B0604020202020204" pitchFamily="34" charset="0"/>
              <a:buChar char="§"/>
            </a:pPr>
            <a:r>
              <a:rPr lang="en-US" sz="1200" dirty="0">
                <a:solidFill>
                  <a:srgbClr val="E8E8E8">
                    <a:lumMod val="50000"/>
                  </a:srgbClr>
                </a:solidFill>
                <a:highlight>
                  <a:srgbClr val="FFFFFF"/>
                </a:highlight>
                <a:latin typeface="Aptos"/>
                <a:ea typeface="Calibri"/>
                <a:cs typeface="Calibri"/>
              </a:rPr>
              <a:t>Candles/oil infusers</a:t>
            </a:r>
            <a:endParaRPr lang="en-US" sz="1200">
              <a:solidFill>
                <a:srgbClr val="E8E8E8">
                  <a:lumMod val="50000"/>
                </a:srgbClr>
              </a:solidFill>
              <a:highlight>
                <a:srgbClr val="C6C6C6"/>
              </a:highlight>
              <a:latin typeface="Aptos"/>
              <a:ea typeface="Calibri"/>
              <a:cs typeface="Calibri"/>
            </a:endParaRPr>
          </a:p>
          <a:p>
            <a:pPr lvl="2">
              <a:buClr>
                <a:srgbClr val="808080"/>
              </a:buClr>
              <a:buFont typeface="Wingdings" panose="020B0604020202020204" pitchFamily="34" charset="0"/>
              <a:buChar char="§"/>
            </a:pPr>
            <a:r>
              <a:rPr lang="en-US" sz="1200" dirty="0">
                <a:solidFill>
                  <a:srgbClr val="E8E8E8">
                    <a:lumMod val="50000"/>
                  </a:srgbClr>
                </a:solidFill>
                <a:highlight>
                  <a:srgbClr val="FFFFFF"/>
                </a:highlight>
                <a:latin typeface="Aptos"/>
                <a:ea typeface="Calibri"/>
                <a:cs typeface="Calibri"/>
              </a:rPr>
              <a:t>Dog food (pets/dander)</a:t>
            </a:r>
            <a:endParaRPr lang="en-US" sz="1200">
              <a:solidFill>
                <a:srgbClr val="E8E8E8">
                  <a:lumMod val="50000"/>
                </a:srgbClr>
              </a:solidFill>
              <a:highlight>
                <a:srgbClr val="C6C6C6"/>
              </a:highlight>
              <a:latin typeface="Aptos"/>
              <a:ea typeface="Calibri"/>
              <a:cs typeface="Calibri"/>
            </a:endParaRPr>
          </a:p>
          <a:p>
            <a:pPr lvl="2">
              <a:buClr>
                <a:srgbClr val="808080"/>
              </a:buClr>
              <a:buFont typeface="Wingdings" panose="020B0604020202020204" pitchFamily="34" charset="0"/>
              <a:buChar char="§"/>
            </a:pPr>
            <a:r>
              <a:rPr lang="en-US" sz="1200" dirty="0">
                <a:solidFill>
                  <a:srgbClr val="E8E8E8">
                    <a:lumMod val="50000"/>
                  </a:srgbClr>
                </a:solidFill>
                <a:highlight>
                  <a:srgbClr val="FFFFFF"/>
                </a:highlight>
                <a:latin typeface="Aptos"/>
                <a:ea typeface="Calibri"/>
                <a:cs typeface="Calibri"/>
              </a:rPr>
              <a:t>Paint (lead based)</a:t>
            </a:r>
            <a:endParaRPr lang="en-US" sz="1200">
              <a:solidFill>
                <a:srgbClr val="E8E8E8">
                  <a:lumMod val="50000"/>
                </a:srgbClr>
              </a:solidFill>
              <a:highlight>
                <a:srgbClr val="C6C6C6"/>
              </a:highlight>
              <a:latin typeface="Aptos"/>
              <a:ea typeface="Calibri"/>
              <a:cs typeface="Calibri"/>
            </a:endParaRPr>
          </a:p>
          <a:p>
            <a:pPr marL="514350" indent="-514350">
              <a:buClr>
                <a:srgbClr val="595959"/>
              </a:buClr>
              <a:buFont typeface="Arial" panose="020B0604020202020204" pitchFamily="34" charset="0"/>
              <a:buAutoNum type="arabicPeriod"/>
            </a:pPr>
            <a:r>
              <a:rPr lang="en-US" sz="1600" dirty="0">
                <a:solidFill>
                  <a:srgbClr val="E8E8E8">
                    <a:lumMod val="50000"/>
                  </a:srgbClr>
                </a:solidFill>
                <a:latin typeface="Calibri"/>
                <a:ea typeface="Calibri"/>
                <a:cs typeface="Calibri"/>
              </a:rPr>
              <a:t>Each step above will yield participants a number, which yields "2.5" to represent the particulate matter size which can infiltrate the blood</a:t>
            </a:r>
          </a:p>
        </p:txBody>
      </p:sp>
      <p:sp>
        <p:nvSpPr>
          <p:cNvPr id="8" name="Date Placeholder 3">
            <a:extLst>
              <a:ext uri="{FF2B5EF4-FFF2-40B4-BE49-F238E27FC236}">
                <a16:creationId xmlns:a16="http://schemas.microsoft.com/office/drawing/2014/main" id="{B22F7457-1FE2-996F-9257-00C1DCC09F93}"/>
              </a:ext>
            </a:extLst>
          </p:cNvPr>
          <p:cNvSpPr>
            <a:spLocks noGrp="1"/>
          </p:cNvSpPr>
          <p:nvPr>
            <p:ph type="dt" sz="half" idx="10"/>
          </p:nvPr>
        </p:nvSpPr>
        <p:spPr>
          <a:xfrm>
            <a:off x="1769213" y="6567697"/>
            <a:ext cx="2459355" cy="292608"/>
          </a:xfrm>
          <a:solidFill>
            <a:schemeClr val="bg2">
              <a:lumMod val="50000"/>
            </a:schemeClr>
          </a:solidFill>
        </p:spPr>
        <p:txBody>
          <a:bodyPr/>
          <a:lstStyle>
            <a:lvl1pPr>
              <a:defRPr sz="11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defTabSz="457200"/>
            <a:r>
              <a:rPr lang="en-US">
                <a:solidFill>
                  <a:prstClr val="white"/>
                </a:solidFill>
              </a:rPr>
              <a:t>AIAMC  NI X Mtg #3 | Oct 9, 2026</a:t>
            </a:r>
          </a:p>
        </p:txBody>
      </p:sp>
    </p:spTree>
    <p:extLst>
      <p:ext uri="{BB962C8B-B14F-4D97-AF65-F5344CB8AC3E}">
        <p14:creationId xmlns:p14="http://schemas.microsoft.com/office/powerpoint/2010/main" val="7872010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D9354-104B-384B-F34E-4AA22BF25AF2}"/>
              </a:ext>
            </a:extLst>
          </p:cNvPr>
          <p:cNvSpPr>
            <a:spLocks noGrp="1"/>
          </p:cNvSpPr>
          <p:nvPr>
            <p:ph type="title"/>
          </p:nvPr>
        </p:nvSpPr>
        <p:spPr/>
        <p:txBody>
          <a:bodyPr>
            <a:normAutofit fontScale="90000"/>
          </a:bodyPr>
          <a:lstStyle/>
          <a:p>
            <a:r>
              <a:rPr lang="en-US"/>
              <a:t>Results </a:t>
            </a:r>
          </a:p>
        </p:txBody>
      </p:sp>
      <p:sp>
        <p:nvSpPr>
          <p:cNvPr id="4" name="Slide Number Placeholder 3">
            <a:extLst>
              <a:ext uri="{FF2B5EF4-FFF2-40B4-BE49-F238E27FC236}">
                <a16:creationId xmlns:a16="http://schemas.microsoft.com/office/drawing/2014/main" id="{3F632776-8FD6-7530-D173-F8BEE7FF621B}"/>
              </a:ext>
            </a:extLst>
          </p:cNvPr>
          <p:cNvSpPr>
            <a:spLocks noGrp="1"/>
          </p:cNvSpPr>
          <p:nvPr>
            <p:ph type="sldNum" sz="quarter" idx="12"/>
          </p:nvPr>
        </p:nvSpPr>
        <p:spPr/>
        <p:txBody>
          <a:bodyPr/>
          <a:lstStyle/>
          <a:p>
            <a:pPr defTabSz="457200"/>
            <a:fld id="{1AD907F7-1FCC-4942-8F32-2C764FF11B38}" type="slidenum">
              <a:rPr lang="en-US">
                <a:solidFill>
                  <a:prstClr val="white"/>
                </a:solidFill>
              </a:rPr>
              <a:pPr defTabSz="457200"/>
              <a:t>30</a:t>
            </a:fld>
            <a:endParaRPr lang="en-US">
              <a:solidFill>
                <a:prstClr val="white"/>
              </a:solidFill>
            </a:endParaRPr>
          </a:p>
        </p:txBody>
      </p:sp>
      <p:sp>
        <p:nvSpPr>
          <p:cNvPr id="6" name="Date Placeholder 3">
            <a:extLst>
              <a:ext uri="{FF2B5EF4-FFF2-40B4-BE49-F238E27FC236}">
                <a16:creationId xmlns:a16="http://schemas.microsoft.com/office/drawing/2014/main" id="{158C19C0-F4E2-8B87-C021-28F32CC807F0}"/>
              </a:ext>
            </a:extLst>
          </p:cNvPr>
          <p:cNvSpPr>
            <a:spLocks noGrp="1"/>
          </p:cNvSpPr>
          <p:nvPr>
            <p:ph type="dt" sz="half" idx="10"/>
          </p:nvPr>
        </p:nvSpPr>
        <p:spPr>
          <a:xfrm>
            <a:off x="1769213" y="6567697"/>
            <a:ext cx="2459355" cy="292608"/>
          </a:xfrm>
          <a:solidFill>
            <a:schemeClr val="bg2">
              <a:lumMod val="50000"/>
            </a:schemeClr>
          </a:solidFill>
        </p:spPr>
        <p:txBody>
          <a:bodyPr/>
          <a:lstStyle>
            <a:lvl1pPr>
              <a:defRPr sz="11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defTabSz="457200"/>
            <a:r>
              <a:rPr lang="en-US">
                <a:solidFill>
                  <a:prstClr val="white"/>
                </a:solidFill>
              </a:rPr>
              <a:t>AIAMC  NI X Mtg #3 | Oct 9, 2026</a:t>
            </a:r>
          </a:p>
        </p:txBody>
      </p:sp>
      <p:pic>
        <p:nvPicPr>
          <p:cNvPr id="8" name="Picture 7">
            <a:extLst>
              <a:ext uri="{FF2B5EF4-FFF2-40B4-BE49-F238E27FC236}">
                <a16:creationId xmlns:a16="http://schemas.microsoft.com/office/drawing/2014/main" id="{05EC5E51-79D5-4001-D81B-5AAC1751798C}"/>
              </a:ext>
            </a:extLst>
          </p:cNvPr>
          <p:cNvPicPr>
            <a:picLocks noChangeAspect="1"/>
          </p:cNvPicPr>
          <p:nvPr/>
        </p:nvPicPr>
        <p:blipFill>
          <a:blip r:embed="rId2"/>
          <a:stretch>
            <a:fillRect/>
          </a:stretch>
        </p:blipFill>
        <p:spPr>
          <a:xfrm>
            <a:off x="1650305" y="865861"/>
            <a:ext cx="8844419" cy="4899244"/>
          </a:xfrm>
          <a:prstGeom prst="rect">
            <a:avLst/>
          </a:prstGeom>
        </p:spPr>
      </p:pic>
    </p:spTree>
    <p:extLst>
      <p:ext uri="{BB962C8B-B14F-4D97-AF65-F5344CB8AC3E}">
        <p14:creationId xmlns:p14="http://schemas.microsoft.com/office/powerpoint/2010/main" val="18875577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C1D44-AE2E-8AAE-C5BC-329FDFE697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4B7471-76F8-F4D2-1043-5009F990E245}"/>
              </a:ext>
            </a:extLst>
          </p:cNvPr>
          <p:cNvSpPr>
            <a:spLocks noGrp="1"/>
          </p:cNvSpPr>
          <p:nvPr>
            <p:ph type="title"/>
          </p:nvPr>
        </p:nvSpPr>
        <p:spPr/>
        <p:txBody>
          <a:bodyPr>
            <a:normAutofit fontScale="90000"/>
          </a:bodyPr>
          <a:lstStyle/>
          <a:p>
            <a:r>
              <a:rPr lang="en-US"/>
              <a:t>Results </a:t>
            </a:r>
          </a:p>
        </p:txBody>
      </p:sp>
      <p:sp>
        <p:nvSpPr>
          <p:cNvPr id="4" name="Slide Number Placeholder 3">
            <a:extLst>
              <a:ext uri="{FF2B5EF4-FFF2-40B4-BE49-F238E27FC236}">
                <a16:creationId xmlns:a16="http://schemas.microsoft.com/office/drawing/2014/main" id="{C4E7CA44-5FB5-8FA7-DD88-31553E560726}"/>
              </a:ext>
            </a:extLst>
          </p:cNvPr>
          <p:cNvSpPr>
            <a:spLocks noGrp="1"/>
          </p:cNvSpPr>
          <p:nvPr>
            <p:ph type="sldNum" sz="quarter" idx="12"/>
          </p:nvPr>
        </p:nvSpPr>
        <p:spPr/>
        <p:txBody>
          <a:bodyPr/>
          <a:lstStyle/>
          <a:p>
            <a:pPr defTabSz="457200"/>
            <a:fld id="{1AD907F7-1FCC-4942-8F32-2C764FF11B38}" type="slidenum">
              <a:rPr lang="en-US">
                <a:solidFill>
                  <a:prstClr val="white"/>
                </a:solidFill>
              </a:rPr>
              <a:pPr defTabSz="457200"/>
              <a:t>31</a:t>
            </a:fld>
            <a:endParaRPr lang="en-US">
              <a:solidFill>
                <a:prstClr val="white"/>
              </a:solidFill>
            </a:endParaRPr>
          </a:p>
        </p:txBody>
      </p:sp>
      <p:sp>
        <p:nvSpPr>
          <p:cNvPr id="6" name="Date Placeholder 3">
            <a:extLst>
              <a:ext uri="{FF2B5EF4-FFF2-40B4-BE49-F238E27FC236}">
                <a16:creationId xmlns:a16="http://schemas.microsoft.com/office/drawing/2014/main" id="{3D8524D1-B55C-CBA0-A3DD-0758EFEB2088}"/>
              </a:ext>
            </a:extLst>
          </p:cNvPr>
          <p:cNvSpPr>
            <a:spLocks noGrp="1"/>
          </p:cNvSpPr>
          <p:nvPr>
            <p:ph type="dt" sz="half" idx="10"/>
          </p:nvPr>
        </p:nvSpPr>
        <p:spPr>
          <a:xfrm>
            <a:off x="1769213" y="6567697"/>
            <a:ext cx="2459355" cy="292608"/>
          </a:xfrm>
          <a:solidFill>
            <a:schemeClr val="bg2">
              <a:lumMod val="50000"/>
            </a:schemeClr>
          </a:solidFill>
        </p:spPr>
        <p:txBody>
          <a:bodyPr/>
          <a:lstStyle>
            <a:lvl1pPr>
              <a:defRPr sz="11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defTabSz="457200"/>
            <a:r>
              <a:rPr lang="en-US">
                <a:solidFill>
                  <a:prstClr val="white"/>
                </a:solidFill>
              </a:rPr>
              <a:t>AIAMC  NI X Mtg #3 | Oct 9, 2026</a:t>
            </a:r>
          </a:p>
        </p:txBody>
      </p:sp>
      <p:pic>
        <p:nvPicPr>
          <p:cNvPr id="5" name="Picture 4">
            <a:extLst>
              <a:ext uri="{FF2B5EF4-FFF2-40B4-BE49-F238E27FC236}">
                <a16:creationId xmlns:a16="http://schemas.microsoft.com/office/drawing/2014/main" id="{A755B8BA-4065-BDEF-C20A-017A996337BC}"/>
              </a:ext>
            </a:extLst>
          </p:cNvPr>
          <p:cNvPicPr>
            <a:picLocks noChangeAspect="1"/>
          </p:cNvPicPr>
          <p:nvPr/>
        </p:nvPicPr>
        <p:blipFill>
          <a:blip r:embed="rId2"/>
          <a:stretch>
            <a:fillRect/>
          </a:stretch>
        </p:blipFill>
        <p:spPr>
          <a:xfrm>
            <a:off x="3858499" y="4427964"/>
            <a:ext cx="5943600" cy="2095500"/>
          </a:xfrm>
          <a:prstGeom prst="rect">
            <a:avLst/>
          </a:prstGeom>
        </p:spPr>
      </p:pic>
      <p:pic>
        <p:nvPicPr>
          <p:cNvPr id="7" name="Picture 6">
            <a:extLst>
              <a:ext uri="{FF2B5EF4-FFF2-40B4-BE49-F238E27FC236}">
                <a16:creationId xmlns:a16="http://schemas.microsoft.com/office/drawing/2014/main" id="{F340CEFB-A5AD-75A8-10A7-D5BCDC30A4DB}"/>
              </a:ext>
            </a:extLst>
          </p:cNvPr>
          <p:cNvPicPr>
            <a:picLocks noChangeAspect="1"/>
          </p:cNvPicPr>
          <p:nvPr/>
        </p:nvPicPr>
        <p:blipFill>
          <a:blip r:embed="rId3"/>
          <a:stretch>
            <a:fillRect/>
          </a:stretch>
        </p:blipFill>
        <p:spPr>
          <a:xfrm>
            <a:off x="3202143" y="749132"/>
            <a:ext cx="6218608" cy="3801836"/>
          </a:xfrm>
          <a:prstGeom prst="rect">
            <a:avLst/>
          </a:prstGeom>
        </p:spPr>
      </p:pic>
      <p:sp>
        <p:nvSpPr>
          <p:cNvPr id="3" name="Content Placeholder 2">
            <a:extLst>
              <a:ext uri="{FF2B5EF4-FFF2-40B4-BE49-F238E27FC236}">
                <a16:creationId xmlns:a16="http://schemas.microsoft.com/office/drawing/2014/main" id="{9EEF88A9-7903-9774-6D30-0C5A5E30C245}"/>
              </a:ext>
            </a:extLst>
          </p:cNvPr>
          <p:cNvSpPr>
            <a:spLocks noGrp="1"/>
          </p:cNvSpPr>
          <p:nvPr>
            <p:ph idx="1"/>
          </p:nvPr>
        </p:nvSpPr>
        <p:spPr>
          <a:xfrm>
            <a:off x="1708517" y="4702554"/>
            <a:ext cx="2330727" cy="1651861"/>
          </a:xfrm>
        </p:spPr>
        <p:txBody>
          <a:bodyPr vert="horz" lIns="91440" tIns="45720" rIns="91440" bIns="45720" rtlCol="0" anchor="t">
            <a:noAutofit/>
          </a:bodyPr>
          <a:lstStyle/>
          <a:p>
            <a:pPr marL="0" indent="0">
              <a:buNone/>
            </a:pPr>
            <a:r>
              <a:rPr lang="en-US" sz="1400" b="0" dirty="0">
                <a:latin typeface="Calibri"/>
                <a:ea typeface="Calibri"/>
                <a:cs typeface="Calibri"/>
              </a:rPr>
              <a:t>On a scale of 1-10, how helpful did you find the debriefing sessions regarding knowledge refinement and overall education on the health risks of air quality (1 – not helpful, 10 – quite helpful)? </a:t>
            </a:r>
            <a:endParaRPr lang="en-US" sz="1400" b="0">
              <a:highlight>
                <a:srgbClr val="C6C6C6"/>
              </a:highlight>
              <a:latin typeface="Calibri"/>
              <a:ea typeface="Calibri"/>
              <a:cs typeface="Calibri"/>
            </a:endParaRPr>
          </a:p>
        </p:txBody>
      </p:sp>
    </p:spTree>
    <p:extLst>
      <p:ext uri="{BB962C8B-B14F-4D97-AF65-F5344CB8AC3E}">
        <p14:creationId xmlns:p14="http://schemas.microsoft.com/office/powerpoint/2010/main" val="29743679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57688-0E5E-AC2B-8277-50765082168A}"/>
              </a:ext>
            </a:extLst>
          </p:cNvPr>
          <p:cNvSpPr>
            <a:spLocks noGrp="1"/>
          </p:cNvSpPr>
          <p:nvPr>
            <p:ph type="title"/>
          </p:nvPr>
        </p:nvSpPr>
        <p:spPr>
          <a:xfrm>
            <a:off x="2152651" y="235588"/>
            <a:ext cx="8341733" cy="503553"/>
          </a:xfrm>
        </p:spPr>
        <p:txBody>
          <a:bodyPr>
            <a:normAutofit fontScale="90000"/>
          </a:bodyPr>
          <a:lstStyle/>
          <a:p>
            <a:r>
              <a:rPr lang="en-US"/>
              <a:t>Discussion</a:t>
            </a:r>
          </a:p>
        </p:txBody>
      </p:sp>
      <p:sp>
        <p:nvSpPr>
          <p:cNvPr id="3" name="Content Placeholder 2">
            <a:extLst>
              <a:ext uri="{FF2B5EF4-FFF2-40B4-BE49-F238E27FC236}">
                <a16:creationId xmlns:a16="http://schemas.microsoft.com/office/drawing/2014/main" id="{22A49611-067C-DF20-4B3A-E749DD926795}"/>
              </a:ext>
            </a:extLst>
          </p:cNvPr>
          <p:cNvSpPr>
            <a:spLocks noGrp="1"/>
          </p:cNvSpPr>
          <p:nvPr>
            <p:ph idx="1"/>
          </p:nvPr>
        </p:nvSpPr>
        <p:spPr>
          <a:xfrm>
            <a:off x="2152651" y="929639"/>
            <a:ext cx="8341733" cy="5247324"/>
          </a:xfrm>
        </p:spPr>
        <p:txBody>
          <a:bodyPr vert="horz" lIns="91440" tIns="45720" rIns="91440" bIns="45720" rtlCol="0" anchor="t">
            <a:normAutofit fontScale="92500"/>
          </a:bodyPr>
          <a:lstStyle/>
          <a:p>
            <a:pPr marL="0" indent="0">
              <a:lnSpc>
                <a:spcPct val="110000"/>
              </a:lnSpc>
              <a:buNone/>
            </a:pPr>
            <a:r>
              <a:rPr lang="en-US" sz="3200" cap="small" dirty="0">
                <a:solidFill>
                  <a:srgbClr val="72BF44"/>
                </a:solidFill>
                <a:latin typeface="Calibri"/>
                <a:ea typeface="Calibri"/>
                <a:cs typeface="Calibri"/>
              </a:rPr>
              <a:t>Next Steps</a:t>
            </a:r>
            <a:endParaRPr lang="en-US"/>
          </a:p>
          <a:p>
            <a:pPr>
              <a:lnSpc>
                <a:spcPct val="110000"/>
              </a:lnSpc>
            </a:pPr>
            <a:r>
              <a:rPr lang="en-US" b="0" dirty="0">
                <a:latin typeface="Calibri"/>
                <a:ea typeface="Calibri"/>
                <a:cs typeface="Calibri"/>
              </a:rPr>
              <a:t>Did test run of escape room with small group of residents</a:t>
            </a:r>
            <a:endParaRPr lang="en-US" b="0" dirty="0"/>
          </a:p>
          <a:p>
            <a:pPr>
              <a:lnSpc>
                <a:spcPct val="110000"/>
              </a:lnSpc>
            </a:pPr>
            <a:r>
              <a:rPr lang="en-US" b="0" dirty="0">
                <a:latin typeface="Calibri"/>
                <a:ea typeface="Calibri"/>
                <a:cs typeface="Calibri"/>
              </a:rPr>
              <a:t>Will implement changes including a post-escape room didactic on pathophysiological mechanisms of air pollution </a:t>
            </a:r>
          </a:p>
          <a:p>
            <a:pPr>
              <a:lnSpc>
                <a:spcPct val="110000"/>
              </a:lnSpc>
            </a:pPr>
            <a:r>
              <a:rPr lang="en-US" b="0" dirty="0">
                <a:latin typeface="Calibri"/>
                <a:ea typeface="Calibri"/>
                <a:cs typeface="Calibri"/>
              </a:rPr>
              <a:t>Will add intentional debriefing prior to large-group implementation</a:t>
            </a:r>
            <a:endParaRPr lang="en-US"/>
          </a:p>
          <a:p>
            <a:pPr marL="0" indent="0">
              <a:lnSpc>
                <a:spcPct val="110000"/>
              </a:lnSpc>
              <a:buNone/>
            </a:pPr>
            <a:r>
              <a:rPr lang="en-US" sz="3200" cap="small" dirty="0">
                <a:solidFill>
                  <a:srgbClr val="72BF44"/>
                </a:solidFill>
                <a:latin typeface="Calibri"/>
                <a:ea typeface="Calibri"/>
                <a:cs typeface="Calibri"/>
              </a:rPr>
              <a:t>Areas Seeking Guidance</a:t>
            </a:r>
          </a:p>
          <a:p>
            <a:pPr>
              <a:lnSpc>
                <a:spcPct val="110000"/>
              </a:lnSpc>
            </a:pPr>
            <a:r>
              <a:rPr lang="en-US" b="0" dirty="0">
                <a:latin typeface="Calibri"/>
                <a:ea typeface="Calibri"/>
                <a:cs typeface="Calibri"/>
              </a:rPr>
              <a:t>Other activities to do while small-groups                      funnel through the escape room</a:t>
            </a:r>
          </a:p>
          <a:p>
            <a:pPr>
              <a:lnSpc>
                <a:spcPct val="110000"/>
              </a:lnSpc>
            </a:pPr>
            <a:endParaRPr lang="en-US" dirty="0"/>
          </a:p>
        </p:txBody>
      </p:sp>
      <p:sp>
        <p:nvSpPr>
          <p:cNvPr id="4" name="Slide Number Placeholder 3">
            <a:extLst>
              <a:ext uri="{FF2B5EF4-FFF2-40B4-BE49-F238E27FC236}">
                <a16:creationId xmlns:a16="http://schemas.microsoft.com/office/drawing/2014/main" id="{00BC1597-D49D-91D2-5469-BF2CD0F2CBA6}"/>
              </a:ext>
            </a:extLst>
          </p:cNvPr>
          <p:cNvSpPr>
            <a:spLocks noGrp="1"/>
          </p:cNvSpPr>
          <p:nvPr>
            <p:ph type="sldNum" sz="quarter" idx="12"/>
          </p:nvPr>
        </p:nvSpPr>
        <p:spPr/>
        <p:txBody>
          <a:bodyPr/>
          <a:lstStyle/>
          <a:p>
            <a:pPr defTabSz="457200"/>
            <a:fld id="{1AD907F7-1FCC-4942-8F32-2C764FF11B38}" type="slidenum">
              <a:rPr lang="en-US">
                <a:solidFill>
                  <a:prstClr val="white"/>
                </a:solidFill>
              </a:rPr>
              <a:pPr defTabSz="457200"/>
              <a:t>32</a:t>
            </a:fld>
            <a:endParaRPr lang="en-US">
              <a:solidFill>
                <a:prstClr val="white"/>
              </a:solidFill>
            </a:endParaRPr>
          </a:p>
        </p:txBody>
      </p:sp>
      <p:sp>
        <p:nvSpPr>
          <p:cNvPr id="6" name="Date Placeholder 3">
            <a:extLst>
              <a:ext uri="{FF2B5EF4-FFF2-40B4-BE49-F238E27FC236}">
                <a16:creationId xmlns:a16="http://schemas.microsoft.com/office/drawing/2014/main" id="{CAAE2D3A-C6CC-46E8-EAD7-F6732F718AAD}"/>
              </a:ext>
            </a:extLst>
          </p:cNvPr>
          <p:cNvSpPr>
            <a:spLocks noGrp="1"/>
          </p:cNvSpPr>
          <p:nvPr>
            <p:ph type="dt" sz="half" idx="10"/>
          </p:nvPr>
        </p:nvSpPr>
        <p:spPr>
          <a:xfrm>
            <a:off x="1769213" y="6567697"/>
            <a:ext cx="2459355" cy="292608"/>
          </a:xfrm>
          <a:solidFill>
            <a:schemeClr val="bg2">
              <a:lumMod val="50000"/>
            </a:schemeClr>
          </a:solidFill>
        </p:spPr>
        <p:txBody>
          <a:bodyPr/>
          <a:lstStyle>
            <a:lvl1pPr>
              <a:defRPr sz="11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defTabSz="457200"/>
            <a:r>
              <a:rPr lang="en-US">
                <a:solidFill>
                  <a:prstClr val="white"/>
                </a:solidFill>
              </a:rPr>
              <a:t>AIAMC  NI X Mtg #3 | Oct 9, 2026</a:t>
            </a:r>
          </a:p>
        </p:txBody>
      </p:sp>
      <p:pic>
        <p:nvPicPr>
          <p:cNvPr id="7" name="Picture 6">
            <a:extLst>
              <a:ext uri="{FF2B5EF4-FFF2-40B4-BE49-F238E27FC236}">
                <a16:creationId xmlns:a16="http://schemas.microsoft.com/office/drawing/2014/main" id="{8BD534F3-D78B-7DFB-EA47-BD563E7235F9}"/>
              </a:ext>
            </a:extLst>
          </p:cNvPr>
          <p:cNvPicPr>
            <a:picLocks noChangeAspect="1"/>
          </p:cNvPicPr>
          <p:nvPr/>
        </p:nvPicPr>
        <p:blipFill>
          <a:blip r:embed="rId2"/>
          <a:stretch>
            <a:fillRect/>
          </a:stretch>
        </p:blipFill>
        <p:spPr>
          <a:xfrm>
            <a:off x="8676779" y="4525504"/>
            <a:ext cx="1988965" cy="1999799"/>
          </a:xfrm>
          <a:prstGeom prst="rect">
            <a:avLst/>
          </a:prstGeom>
        </p:spPr>
      </p:pic>
    </p:spTree>
    <p:extLst>
      <p:ext uri="{BB962C8B-B14F-4D97-AF65-F5344CB8AC3E}">
        <p14:creationId xmlns:p14="http://schemas.microsoft.com/office/powerpoint/2010/main" val="29767480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E0C82-D4F4-414A-6284-E35C113586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36F4A2-FC3D-2A67-EBB5-1C55FBDC6809}"/>
              </a:ext>
            </a:extLst>
          </p:cNvPr>
          <p:cNvSpPr>
            <a:spLocks noGrp="1"/>
          </p:cNvSpPr>
          <p:nvPr>
            <p:ph type="title"/>
          </p:nvPr>
        </p:nvSpPr>
        <p:spPr>
          <a:xfrm>
            <a:off x="609600" y="583195"/>
            <a:ext cx="10460736" cy="4684996"/>
          </a:xfrm>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3200" dirty="0">
                <a:solidFill>
                  <a:srgbClr val="92D050"/>
                </a:solidFill>
              </a:rPr>
              <a:t>TriHealth</a:t>
            </a:r>
            <a:br>
              <a:rPr lang="en-US" sz="3200" dirty="0"/>
            </a:br>
            <a:br>
              <a:rPr lang="en-US" sz="3200" dirty="0">
                <a:solidFill>
                  <a:schemeClr val="accent6"/>
                </a:solidFill>
              </a:rPr>
            </a:br>
            <a:endParaRPr lang="en-US" sz="3200" dirty="0">
              <a:solidFill>
                <a:schemeClr val="accent6"/>
              </a:solidFill>
            </a:endParaRPr>
          </a:p>
        </p:txBody>
      </p:sp>
    </p:spTree>
    <p:extLst>
      <p:ext uri="{BB962C8B-B14F-4D97-AF65-F5344CB8AC3E}">
        <p14:creationId xmlns:p14="http://schemas.microsoft.com/office/powerpoint/2010/main" val="31058547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Text Box 1300">
            <a:extLst>
              <a:ext uri="{FF2B5EF4-FFF2-40B4-BE49-F238E27FC236}">
                <a16:creationId xmlns:a16="http://schemas.microsoft.com/office/drawing/2014/main" id="{229FD995-DC55-1653-106F-7F61E5E8C526}"/>
              </a:ext>
            </a:extLst>
          </p:cNvPr>
          <p:cNvSpPr txBox="1">
            <a:spLocks noChangeArrowheads="1"/>
          </p:cNvSpPr>
          <p:nvPr/>
        </p:nvSpPr>
        <p:spPr bwMode="auto">
          <a:xfrm>
            <a:off x="8813800" y="-6282"/>
            <a:ext cx="2082800" cy="86946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endParaRPr lang="en-US" altLang="en-US" sz="2050">
              <a:solidFill>
                <a:prstClr val="black"/>
              </a:solidFill>
              <a:latin typeface="Calibri" panose="020F0502020204030204" pitchFamily="34" charset="0"/>
            </a:endParaRPr>
          </a:p>
          <a:p>
            <a:pPr algn="ctr" defTabSz="940594" eaLnBrk="0" fontAlgn="base" hangingPunct="0">
              <a:spcBef>
                <a:spcPct val="50000"/>
              </a:spcBef>
              <a:spcAft>
                <a:spcPct val="0"/>
              </a:spcAft>
              <a:buNone/>
            </a:pPr>
            <a:endParaRPr lang="en-US" altLang="en-US" sz="1000">
              <a:solidFill>
                <a:prstClr val="black"/>
              </a:solidFill>
              <a:latin typeface="Calibri" panose="020F0502020204030204" pitchFamily="34" charset="0"/>
            </a:endParaRPr>
          </a:p>
          <a:p>
            <a:pPr algn="ctr" defTabSz="940594" eaLnBrk="0" fontAlgn="base" hangingPunct="0">
              <a:spcBef>
                <a:spcPct val="50000"/>
              </a:spcBef>
              <a:spcAft>
                <a:spcPct val="0"/>
              </a:spcAft>
              <a:buNone/>
            </a:pPr>
            <a:endParaRPr lang="en-US" altLang="en-US" sz="1000">
              <a:solidFill>
                <a:prstClr val="black"/>
              </a:solidFill>
              <a:latin typeface="Calibri" panose="020F0502020204030204" pitchFamily="34" charset="0"/>
            </a:endParaRPr>
          </a:p>
        </p:txBody>
      </p:sp>
      <p:sp>
        <p:nvSpPr>
          <p:cNvPr id="5143" name="Text Box 13">
            <a:extLst>
              <a:ext uri="{FF2B5EF4-FFF2-40B4-BE49-F238E27FC236}">
                <a16:creationId xmlns:a16="http://schemas.microsoft.com/office/drawing/2014/main" id="{0CC626B3-2F52-700F-4E60-694E0C7B6CB5}"/>
              </a:ext>
            </a:extLst>
          </p:cNvPr>
          <p:cNvSpPr txBox="1">
            <a:spLocks noChangeArrowheads="1"/>
          </p:cNvSpPr>
          <p:nvPr/>
        </p:nvSpPr>
        <p:spPr bwMode="auto">
          <a:xfrm>
            <a:off x="4496747" y="834526"/>
            <a:ext cx="3097610" cy="3231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dirty="0">
                <a:solidFill>
                  <a:prstClr val="white"/>
                </a:solidFill>
                <a:latin typeface="Calibri" panose="020F0502020204030204" pitchFamily="34" charset="0"/>
              </a:rPr>
              <a:t>Interventions/Changes</a:t>
            </a:r>
          </a:p>
        </p:txBody>
      </p:sp>
      <p:grpSp>
        <p:nvGrpSpPr>
          <p:cNvPr id="5128" name="Group 12">
            <a:extLst>
              <a:ext uri="{FF2B5EF4-FFF2-40B4-BE49-F238E27FC236}">
                <a16:creationId xmlns:a16="http://schemas.microsoft.com/office/drawing/2014/main" id="{6C9114F7-3015-785B-172A-6E45103180BA}"/>
              </a:ext>
            </a:extLst>
          </p:cNvPr>
          <p:cNvGrpSpPr>
            <a:grpSpLocks/>
          </p:cNvGrpSpPr>
          <p:nvPr/>
        </p:nvGrpSpPr>
        <p:grpSpPr bwMode="auto">
          <a:xfrm>
            <a:off x="1355506" y="805850"/>
            <a:ext cx="3108941" cy="1908994"/>
            <a:chOff x="292040" y="3887442"/>
            <a:chExt cx="12437040" cy="7637304"/>
          </a:xfrm>
        </p:grpSpPr>
        <p:sp>
          <p:nvSpPr>
            <p:cNvPr id="5141" name="Text Box 13">
              <a:extLst>
                <a:ext uri="{FF2B5EF4-FFF2-40B4-BE49-F238E27FC236}">
                  <a16:creationId xmlns:a16="http://schemas.microsoft.com/office/drawing/2014/main" id="{D96C6336-C1D7-41B0-DEB0-AFAD0A7EFE3D}"/>
                </a:ext>
              </a:extLst>
            </p:cNvPr>
            <p:cNvSpPr txBox="1">
              <a:spLocks noChangeArrowheads="1"/>
            </p:cNvSpPr>
            <p:nvPr/>
          </p:nvSpPr>
          <p:spPr bwMode="auto">
            <a:xfrm>
              <a:off x="292040" y="3887442"/>
              <a:ext cx="12390119" cy="129288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dirty="0">
                  <a:solidFill>
                    <a:prstClr val="white"/>
                  </a:solidFill>
                  <a:latin typeface="Calibri" panose="020F0502020204030204" pitchFamily="34" charset="0"/>
                </a:rPr>
                <a:t>Introduction: Background &amp; Context</a:t>
              </a:r>
            </a:p>
          </p:txBody>
        </p:sp>
        <p:sp>
          <p:nvSpPr>
            <p:cNvPr id="5142" name="Text Box 1283">
              <a:extLst>
                <a:ext uri="{FF2B5EF4-FFF2-40B4-BE49-F238E27FC236}">
                  <a16:creationId xmlns:a16="http://schemas.microsoft.com/office/drawing/2014/main" id="{58FAF043-DD48-479F-D8D5-7487452C4246}"/>
                </a:ext>
              </a:extLst>
            </p:cNvPr>
            <p:cNvSpPr txBox="1">
              <a:spLocks noChangeArrowheads="1"/>
            </p:cNvSpPr>
            <p:nvPr/>
          </p:nvSpPr>
          <p:spPr bwMode="auto">
            <a:xfrm>
              <a:off x="383413" y="5922240"/>
              <a:ext cx="12345667" cy="5602506"/>
            </a:xfrm>
            <a:prstGeom prst="rect">
              <a:avLst/>
            </a:prstGeom>
            <a:solidFill>
              <a:schemeClr val="bg1"/>
            </a:solidFill>
            <a:ln w="9525">
              <a:solidFill>
                <a:schemeClr val="tx1"/>
              </a:solidFill>
              <a:miter lim="800000"/>
              <a:headEnd/>
              <a:tailEnd/>
            </a:ln>
          </p:spPr>
          <p:txBody>
            <a:bodyPr>
              <a:spAutoFit/>
            </a:bodyPr>
            <a:lstStyle>
              <a:lvl1pPr marL="457200"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marL="114300" defTabSz="940594" eaLnBrk="0" fontAlgn="base" hangingPunct="0">
                <a:spcBef>
                  <a:spcPct val="50000"/>
                </a:spcBef>
                <a:spcAft>
                  <a:spcPct val="0"/>
                </a:spcAft>
                <a:buNone/>
              </a:pPr>
              <a:endParaRPr lang="en-US" altLang="en-US" sz="1000" dirty="0">
                <a:solidFill>
                  <a:prstClr val="black"/>
                </a:solidFill>
                <a:latin typeface="Calibri" panose="020F0502020204030204" pitchFamily="34" charset="0"/>
              </a:endParaRPr>
            </a:p>
            <a:p>
              <a:pPr marL="114300" defTabSz="940594" eaLnBrk="0" fontAlgn="base" hangingPunct="0">
                <a:spcBef>
                  <a:spcPct val="50000"/>
                </a:spcBef>
                <a:spcAft>
                  <a:spcPct val="0"/>
                </a:spcAft>
                <a:buNone/>
              </a:pPr>
              <a:endParaRPr lang="en-US" altLang="en-US" sz="1000" dirty="0">
                <a:solidFill>
                  <a:prstClr val="black"/>
                </a:solidFill>
                <a:latin typeface="Calibri" panose="020F0502020204030204" pitchFamily="34" charset="0"/>
              </a:endParaRPr>
            </a:p>
            <a:p>
              <a:pPr marL="114300" defTabSz="940594" eaLnBrk="0" fontAlgn="base" hangingPunct="0">
                <a:spcBef>
                  <a:spcPct val="50000"/>
                </a:spcBef>
                <a:spcAft>
                  <a:spcPct val="0"/>
                </a:spcAft>
                <a:buNone/>
              </a:pPr>
              <a:endParaRPr lang="en-US" altLang="en-US" sz="1000" dirty="0">
                <a:solidFill>
                  <a:prstClr val="black"/>
                </a:solidFill>
                <a:latin typeface="Calibri" panose="020F0502020204030204" pitchFamily="34" charset="0"/>
              </a:endParaRPr>
            </a:p>
            <a:p>
              <a:pPr marL="114300" defTabSz="940594" eaLnBrk="0" fontAlgn="base" hangingPunct="0">
                <a:spcBef>
                  <a:spcPct val="50000"/>
                </a:spcBef>
                <a:spcAft>
                  <a:spcPct val="0"/>
                </a:spcAft>
                <a:buNone/>
              </a:pPr>
              <a:endParaRPr lang="en-US" altLang="en-US" sz="1000" dirty="0">
                <a:solidFill>
                  <a:prstClr val="black"/>
                </a:solidFill>
                <a:latin typeface="Calibri" panose="020F0502020204030204" pitchFamily="34" charset="0"/>
              </a:endParaRPr>
            </a:p>
            <a:p>
              <a:pPr marL="114300" defTabSz="940594" eaLnBrk="0" fontAlgn="base" hangingPunct="0">
                <a:spcBef>
                  <a:spcPct val="50000"/>
                </a:spcBef>
                <a:spcAft>
                  <a:spcPct val="0"/>
                </a:spcAft>
                <a:buNone/>
              </a:pPr>
              <a:endParaRPr lang="en-US" altLang="en-US" sz="1000" dirty="0">
                <a:solidFill>
                  <a:prstClr val="black"/>
                </a:solidFill>
                <a:latin typeface="Calibri" panose="020F0502020204030204" pitchFamily="34" charset="0"/>
              </a:endParaRPr>
            </a:p>
            <a:p>
              <a:pPr marL="114300" defTabSz="940594" eaLnBrk="0" fontAlgn="base" hangingPunct="0">
                <a:spcBef>
                  <a:spcPct val="50000"/>
                </a:spcBef>
                <a:spcAft>
                  <a:spcPct val="0"/>
                </a:spcAft>
                <a:buNone/>
              </a:pPr>
              <a:endParaRPr lang="en-US" altLang="en-US" sz="1000" dirty="0">
                <a:solidFill>
                  <a:prstClr val="black"/>
                </a:solidFill>
                <a:latin typeface="Arial Narrow" panose="020B0606020202030204" pitchFamily="34" charset="0"/>
              </a:endParaRPr>
            </a:p>
          </p:txBody>
        </p:sp>
      </p:grpSp>
      <p:sp>
        <p:nvSpPr>
          <p:cNvPr id="5139" name="Text Box 13">
            <a:extLst>
              <a:ext uri="{FF2B5EF4-FFF2-40B4-BE49-F238E27FC236}">
                <a16:creationId xmlns:a16="http://schemas.microsoft.com/office/drawing/2014/main" id="{EDE383CA-8FED-C851-E796-DC46FFB239D7}"/>
              </a:ext>
            </a:extLst>
          </p:cNvPr>
          <p:cNvSpPr txBox="1">
            <a:spLocks noChangeArrowheads="1"/>
          </p:cNvSpPr>
          <p:nvPr/>
        </p:nvSpPr>
        <p:spPr bwMode="auto">
          <a:xfrm>
            <a:off x="4500777" y="2954883"/>
            <a:ext cx="3097610" cy="3231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dirty="0">
                <a:solidFill>
                  <a:prstClr val="white"/>
                </a:solidFill>
                <a:latin typeface="Calibri" panose="020F0502020204030204" pitchFamily="34" charset="0"/>
              </a:rPr>
              <a:t>Measures</a:t>
            </a:r>
          </a:p>
        </p:txBody>
      </p:sp>
      <p:sp>
        <p:nvSpPr>
          <p:cNvPr id="5130" name="Text Box 13">
            <a:extLst>
              <a:ext uri="{FF2B5EF4-FFF2-40B4-BE49-F238E27FC236}">
                <a16:creationId xmlns:a16="http://schemas.microsoft.com/office/drawing/2014/main" id="{4675E058-5817-6131-925D-D9A617119A84}"/>
              </a:ext>
            </a:extLst>
          </p:cNvPr>
          <p:cNvSpPr txBox="1">
            <a:spLocks noChangeArrowheads="1"/>
          </p:cNvSpPr>
          <p:nvPr/>
        </p:nvSpPr>
        <p:spPr bwMode="auto">
          <a:xfrm>
            <a:off x="1364811" y="4640515"/>
            <a:ext cx="3097213" cy="3231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dirty="0">
                <a:solidFill>
                  <a:prstClr val="white"/>
                </a:solidFill>
                <a:latin typeface="Calibri" panose="020F0502020204030204" pitchFamily="34" charset="0"/>
              </a:rPr>
              <a:t>Project Alignment with Organization </a:t>
            </a:r>
          </a:p>
        </p:txBody>
      </p:sp>
      <p:sp>
        <p:nvSpPr>
          <p:cNvPr id="5137" name="Text Box 13">
            <a:extLst>
              <a:ext uri="{FF2B5EF4-FFF2-40B4-BE49-F238E27FC236}">
                <a16:creationId xmlns:a16="http://schemas.microsoft.com/office/drawing/2014/main" id="{A6EE0F8A-36DE-0571-6890-A71DB3A52C7F}"/>
              </a:ext>
            </a:extLst>
          </p:cNvPr>
          <p:cNvSpPr txBox="1">
            <a:spLocks noChangeArrowheads="1"/>
          </p:cNvSpPr>
          <p:nvPr/>
        </p:nvSpPr>
        <p:spPr bwMode="auto">
          <a:xfrm>
            <a:off x="1364811" y="2827070"/>
            <a:ext cx="3083918" cy="3231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dirty="0">
                <a:solidFill>
                  <a:prstClr val="white"/>
                </a:solidFill>
                <a:latin typeface="Calibri" panose="020F0502020204030204" pitchFamily="34" charset="0"/>
              </a:rPr>
              <a:t>Aim/Objectives/Alignment</a:t>
            </a:r>
          </a:p>
        </p:txBody>
      </p:sp>
      <p:sp>
        <p:nvSpPr>
          <p:cNvPr id="5132" name="Text Box 13">
            <a:extLst>
              <a:ext uri="{FF2B5EF4-FFF2-40B4-BE49-F238E27FC236}">
                <a16:creationId xmlns:a16="http://schemas.microsoft.com/office/drawing/2014/main" id="{C663AFB0-603D-069C-5D73-5FD8021B3024}"/>
              </a:ext>
            </a:extLst>
          </p:cNvPr>
          <p:cNvSpPr txBox="1">
            <a:spLocks noChangeArrowheads="1"/>
          </p:cNvSpPr>
          <p:nvPr/>
        </p:nvSpPr>
        <p:spPr bwMode="auto">
          <a:xfrm>
            <a:off x="7592212" y="826231"/>
            <a:ext cx="3244283" cy="3231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dirty="0">
                <a:solidFill>
                  <a:prstClr val="white"/>
                </a:solidFill>
                <a:latin typeface="Calibri" panose="020F0502020204030204" pitchFamily="34" charset="0"/>
              </a:rPr>
              <a:t>Results: Preliminary</a:t>
            </a:r>
          </a:p>
        </p:txBody>
      </p:sp>
      <p:pic>
        <p:nvPicPr>
          <p:cNvPr id="5133" name="Picture 6">
            <a:extLst>
              <a:ext uri="{FF2B5EF4-FFF2-40B4-BE49-F238E27FC236}">
                <a16:creationId xmlns:a16="http://schemas.microsoft.com/office/drawing/2014/main" id="{E8994AC5-520E-A41B-C7B4-19DD1AED77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9378" y="6235312"/>
            <a:ext cx="991394" cy="315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4" name="Picture 6">
            <a:extLst>
              <a:ext uri="{FF2B5EF4-FFF2-40B4-BE49-F238E27FC236}">
                <a16:creationId xmlns:a16="http://schemas.microsoft.com/office/drawing/2014/main" id="{95E61F0C-1462-42A7-4C6F-38F5ECB821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9347" y="203200"/>
            <a:ext cx="1318816" cy="40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5" name="Rectangle 4">
            <a:extLst>
              <a:ext uri="{FF2B5EF4-FFF2-40B4-BE49-F238E27FC236}">
                <a16:creationId xmlns:a16="http://schemas.microsoft.com/office/drawing/2014/main" id="{73AAAC23-3547-4C3C-9E08-E555D94648C5}"/>
              </a:ext>
            </a:extLst>
          </p:cNvPr>
          <p:cNvSpPr>
            <a:spLocks noGrp="1" noChangeArrowheads="1"/>
          </p:cNvSpPr>
          <p:nvPr>
            <p:ph type="dt" sz="quarter" idx="10"/>
          </p:nvPr>
        </p:nvSpPr>
        <p:spPr>
          <a:xfrm>
            <a:off x="1577666" y="6061146"/>
            <a:ext cx="2937669" cy="24249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50">
                <a:solidFill>
                  <a:schemeClr val="tx1"/>
                </a:solidFill>
                <a:latin typeface="Times" panose="02020603050405020304" pitchFamily="18" charset="0"/>
              </a:defRPr>
            </a:lvl1pPr>
            <a:lvl2pPr marL="185738" indent="-71438">
              <a:defRPr sz="2050">
                <a:solidFill>
                  <a:schemeClr val="tx1"/>
                </a:solidFill>
                <a:latin typeface="Times" panose="02020603050405020304" pitchFamily="18" charset="0"/>
              </a:defRPr>
            </a:lvl2pPr>
            <a:lvl3pPr marL="285750" indent="-57150">
              <a:defRPr sz="2050">
                <a:solidFill>
                  <a:schemeClr val="tx1"/>
                </a:solidFill>
                <a:latin typeface="Times" panose="02020603050405020304" pitchFamily="18" charset="0"/>
              </a:defRPr>
            </a:lvl3pPr>
            <a:lvl4pPr marL="400050" indent="-57150">
              <a:defRPr sz="2050">
                <a:solidFill>
                  <a:schemeClr val="tx1"/>
                </a:solidFill>
                <a:latin typeface="Times" panose="02020603050405020304" pitchFamily="18" charset="0"/>
              </a:defRPr>
            </a:lvl4pPr>
            <a:lvl5pPr marL="514350" indent="-57150">
              <a:defRPr sz="2050">
                <a:solidFill>
                  <a:schemeClr val="tx1"/>
                </a:solidFill>
                <a:latin typeface="Times" panose="02020603050405020304" pitchFamily="18" charset="0"/>
              </a:defRPr>
            </a:lvl5pPr>
            <a:lvl6pPr marL="628650" indent="-57150" eaLnBrk="0" fontAlgn="base" hangingPunct="0">
              <a:spcBef>
                <a:spcPct val="0"/>
              </a:spcBef>
              <a:spcAft>
                <a:spcPct val="0"/>
              </a:spcAft>
              <a:defRPr sz="2050">
                <a:solidFill>
                  <a:schemeClr val="tx1"/>
                </a:solidFill>
                <a:latin typeface="Times" panose="02020603050405020304" pitchFamily="18" charset="0"/>
              </a:defRPr>
            </a:lvl6pPr>
            <a:lvl7pPr marL="742950" indent="-57150" eaLnBrk="0" fontAlgn="base" hangingPunct="0">
              <a:spcBef>
                <a:spcPct val="0"/>
              </a:spcBef>
              <a:spcAft>
                <a:spcPct val="0"/>
              </a:spcAft>
              <a:defRPr sz="2050">
                <a:solidFill>
                  <a:schemeClr val="tx1"/>
                </a:solidFill>
                <a:latin typeface="Times" panose="02020603050405020304" pitchFamily="18" charset="0"/>
              </a:defRPr>
            </a:lvl7pPr>
            <a:lvl8pPr marL="857250" indent="-57150" eaLnBrk="0" fontAlgn="base" hangingPunct="0">
              <a:spcBef>
                <a:spcPct val="0"/>
              </a:spcBef>
              <a:spcAft>
                <a:spcPct val="0"/>
              </a:spcAft>
              <a:defRPr sz="2050">
                <a:solidFill>
                  <a:schemeClr val="tx1"/>
                </a:solidFill>
                <a:latin typeface="Times" panose="02020603050405020304" pitchFamily="18" charset="0"/>
              </a:defRPr>
            </a:lvl8pPr>
            <a:lvl9pPr marL="971550" indent="-57150" eaLnBrk="0" fontAlgn="base" hangingPunct="0">
              <a:spcBef>
                <a:spcPct val="0"/>
              </a:spcBef>
              <a:spcAft>
                <a:spcPct val="0"/>
              </a:spcAft>
              <a:defRPr sz="2050">
                <a:solidFill>
                  <a:schemeClr val="tx1"/>
                </a:solidFill>
                <a:latin typeface="Times" panose="02020603050405020304" pitchFamily="18" charset="0"/>
              </a:defRPr>
            </a:lvl9pPr>
          </a:lstStyle>
          <a:p>
            <a:pPr defTabSz="228600" eaLnBrk="0" fontAlgn="base" hangingPunct="0">
              <a:spcBef>
                <a:spcPct val="0"/>
              </a:spcBef>
              <a:spcAft>
                <a:spcPct val="0"/>
              </a:spcAft>
            </a:pPr>
            <a:r>
              <a:rPr lang="en-US" altLang="en-US" sz="900" dirty="0">
                <a:solidFill>
                  <a:prstClr val="black"/>
                </a:solidFill>
                <a:latin typeface="Calibri" panose="020F0502020204030204" pitchFamily="34" charset="0"/>
              </a:rPr>
              <a:t>NI X Meeting Three October 9, 2026</a:t>
            </a:r>
          </a:p>
        </p:txBody>
      </p:sp>
      <p:pic>
        <p:nvPicPr>
          <p:cNvPr id="4" name="Picture 3" descr="Barriers - Strategies&#10;&#10;AI-generated content may be incorrect.">
            <a:extLst>
              <a:ext uri="{FF2B5EF4-FFF2-40B4-BE49-F238E27FC236}">
                <a16:creationId xmlns:a16="http://schemas.microsoft.com/office/drawing/2014/main" id="{3A459D6F-ECF8-68A2-30CF-D9997F527B88}"/>
              </a:ext>
            </a:extLst>
          </p:cNvPr>
          <p:cNvPicPr>
            <a:picLocks noChangeAspect="1"/>
          </p:cNvPicPr>
          <p:nvPr/>
        </p:nvPicPr>
        <p:blipFill>
          <a:blip r:embed="rId5"/>
          <a:stretch>
            <a:fillRect/>
          </a:stretch>
        </p:blipFill>
        <p:spPr>
          <a:xfrm>
            <a:off x="4515334" y="4402752"/>
            <a:ext cx="3097037" cy="400847"/>
          </a:xfrm>
          <a:prstGeom prst="rect">
            <a:avLst/>
          </a:prstGeom>
        </p:spPr>
      </p:pic>
      <p:sp>
        <p:nvSpPr>
          <p:cNvPr id="6" name="Text Box 1028">
            <a:extLst>
              <a:ext uri="{FF2B5EF4-FFF2-40B4-BE49-F238E27FC236}">
                <a16:creationId xmlns:a16="http://schemas.microsoft.com/office/drawing/2014/main" id="{E5B6A2E6-1B29-2B8C-21A4-0EC14DA44A4B}"/>
              </a:ext>
            </a:extLst>
          </p:cNvPr>
          <p:cNvSpPr txBox="1">
            <a:spLocks noChangeArrowheads="1"/>
          </p:cNvSpPr>
          <p:nvPr/>
        </p:nvSpPr>
        <p:spPr bwMode="auto">
          <a:xfrm>
            <a:off x="4515335" y="4721684"/>
            <a:ext cx="3054702" cy="1677382"/>
          </a:xfrm>
          <a:prstGeom prst="rect">
            <a:avLst/>
          </a:prstGeom>
          <a:solidFill>
            <a:schemeClr val="bg1"/>
          </a:solidFill>
          <a:ln w="9525">
            <a:solidFill>
              <a:schemeClr val="tx1"/>
            </a:solidFill>
            <a:miter lim="800000"/>
            <a:headEnd/>
            <a:tailEnd/>
          </a:ln>
        </p:spPr>
        <p:txBody>
          <a:bodyPr wrap="square">
            <a:spAutoFit/>
          </a:bodyPr>
          <a:lstStyle>
            <a:lvl1pPr marL="473075" indent="-15875" defTabSz="3762375" eaLnBrk="0" hangingPunct="0">
              <a:spcBef>
                <a:spcPct val="20000"/>
              </a:spcBef>
              <a:buChar char="•"/>
              <a:defRPr sz="13200">
                <a:solidFill>
                  <a:schemeClr val="tx1"/>
                </a:solidFill>
                <a:latin typeface="Georgia" pitchFamily="18" charset="0"/>
              </a:defRPr>
            </a:lvl1pPr>
            <a:lvl2pPr marL="742950" indent="-285750" defTabSz="3762375" eaLnBrk="0" hangingPunct="0">
              <a:spcBef>
                <a:spcPct val="20000"/>
              </a:spcBef>
              <a:buChar char="–"/>
              <a:defRPr sz="11500">
                <a:solidFill>
                  <a:schemeClr val="tx1"/>
                </a:solidFill>
                <a:latin typeface="Georgia" pitchFamily="18" charset="0"/>
              </a:defRPr>
            </a:lvl2pPr>
            <a:lvl3pPr marL="1143000" indent="-228600" defTabSz="3762375" eaLnBrk="0" hangingPunct="0">
              <a:spcBef>
                <a:spcPct val="20000"/>
              </a:spcBef>
              <a:buChar char="•"/>
              <a:defRPr sz="9900">
                <a:solidFill>
                  <a:schemeClr val="tx1"/>
                </a:solidFill>
                <a:latin typeface="Georgia" pitchFamily="18" charset="0"/>
              </a:defRPr>
            </a:lvl3pPr>
            <a:lvl4pPr marL="1600200" indent="-228600" defTabSz="3762375" eaLnBrk="0" hangingPunct="0">
              <a:spcBef>
                <a:spcPct val="20000"/>
              </a:spcBef>
              <a:buChar char="–"/>
              <a:defRPr sz="8200">
                <a:solidFill>
                  <a:schemeClr val="tx1"/>
                </a:solidFill>
                <a:latin typeface="Georgia" pitchFamily="18" charset="0"/>
              </a:defRPr>
            </a:lvl4pPr>
            <a:lvl5pPr marL="2057400" indent="-228600" defTabSz="3762375" eaLnBrk="0" hangingPunct="0">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300038" indent="-185738" defTabSz="940594" fontAlgn="base">
              <a:spcBef>
                <a:spcPct val="50000"/>
              </a:spcBef>
              <a:spcAft>
                <a:spcPct val="0"/>
              </a:spcAft>
              <a:buFontTx/>
              <a:buAutoNum type="arabicPeriod"/>
              <a:defRPr/>
            </a:pPr>
            <a:r>
              <a:rPr lang="en-US" altLang="en-US" sz="1100" dirty="0">
                <a:solidFill>
                  <a:prstClr val="black"/>
                </a:solidFill>
                <a:latin typeface="Calibri" panose="020F0502020204030204" pitchFamily="34" charset="0"/>
              </a:rPr>
              <a:t>OMM faculty for medical school not yet hired</a:t>
            </a:r>
          </a:p>
          <a:p>
            <a:pPr marL="367506" lvl="1" indent="-185738" defTabSz="940594" fontAlgn="base">
              <a:spcBef>
                <a:spcPct val="50000"/>
              </a:spcBef>
              <a:spcAft>
                <a:spcPct val="0"/>
              </a:spcAft>
              <a:buFont typeface="+mj-lt"/>
              <a:buAutoNum type="romanLcPeriod"/>
              <a:defRPr/>
            </a:pPr>
            <a:r>
              <a:rPr lang="en-US" altLang="en-US" sz="800" dirty="0">
                <a:solidFill>
                  <a:prstClr val="black"/>
                </a:solidFill>
                <a:latin typeface="Calibri" panose="020F0502020204030204" pitchFamily="34" charset="0"/>
              </a:rPr>
              <a:t>Ongoing discussion with Xavier</a:t>
            </a:r>
          </a:p>
          <a:p>
            <a:pPr marL="300038" indent="-185738" defTabSz="940594" fontAlgn="base">
              <a:spcBef>
                <a:spcPct val="50000"/>
              </a:spcBef>
              <a:spcAft>
                <a:spcPct val="0"/>
              </a:spcAft>
              <a:buFont typeface="+mj-lt"/>
              <a:buAutoNum type="arabicPeriod"/>
              <a:defRPr/>
            </a:pPr>
            <a:r>
              <a:rPr lang="en-US" altLang="en-US" sz="1225" dirty="0">
                <a:solidFill>
                  <a:prstClr val="black"/>
                </a:solidFill>
                <a:latin typeface="Calibri" panose="020F0502020204030204" pitchFamily="34" charset="0"/>
              </a:rPr>
              <a:t>Variability of medical student performance</a:t>
            </a:r>
          </a:p>
          <a:p>
            <a:pPr marL="367506" lvl="1" indent="-185738" defTabSz="940594" fontAlgn="base">
              <a:spcBef>
                <a:spcPct val="50000"/>
              </a:spcBef>
              <a:spcAft>
                <a:spcPct val="0"/>
              </a:spcAft>
              <a:buFont typeface="+mj-lt"/>
              <a:buAutoNum type="romanUcPeriod"/>
              <a:defRPr/>
            </a:pPr>
            <a:r>
              <a:rPr lang="en-US" altLang="en-US" sz="800" dirty="0">
                <a:solidFill>
                  <a:prstClr val="black"/>
                </a:solidFill>
                <a:latin typeface="Calibri" panose="020F0502020204030204" pitchFamily="34" charset="0"/>
              </a:rPr>
              <a:t>Map cumulative feedback from POC feedback tool to medical student expectations</a:t>
            </a:r>
          </a:p>
          <a:p>
            <a:pPr marL="300038" indent="-185738" defTabSz="940594" fontAlgn="base">
              <a:spcBef>
                <a:spcPct val="50000"/>
              </a:spcBef>
              <a:spcAft>
                <a:spcPct val="0"/>
              </a:spcAft>
              <a:buFont typeface="+mj-lt"/>
              <a:buAutoNum type="arabicPeriod"/>
              <a:defRPr/>
            </a:pPr>
            <a:r>
              <a:rPr lang="en-US" altLang="en-US" sz="1225" dirty="0">
                <a:solidFill>
                  <a:prstClr val="black"/>
                </a:solidFill>
                <a:latin typeface="Calibri" panose="020F0502020204030204" pitchFamily="34" charset="0"/>
              </a:rPr>
              <a:t>Delays in DAX roll out</a:t>
            </a:r>
            <a:endParaRPr lang="en-US" altLang="en-US" sz="1425" i="1" dirty="0">
              <a:solidFill>
                <a:srgbClr val="0033CC"/>
              </a:solidFill>
              <a:latin typeface="Calibri" panose="020F0502020204030204" pitchFamily="34" charset="0"/>
            </a:endParaRPr>
          </a:p>
        </p:txBody>
      </p:sp>
      <p:sp>
        <p:nvSpPr>
          <p:cNvPr id="3" name="Text Box 1283">
            <a:extLst>
              <a:ext uri="{FF2B5EF4-FFF2-40B4-BE49-F238E27FC236}">
                <a16:creationId xmlns:a16="http://schemas.microsoft.com/office/drawing/2014/main" id="{58FAF043-DD48-479F-D8D5-7487452C4246}"/>
              </a:ext>
            </a:extLst>
          </p:cNvPr>
          <p:cNvSpPr txBox="1">
            <a:spLocks noChangeArrowheads="1"/>
          </p:cNvSpPr>
          <p:nvPr/>
        </p:nvSpPr>
        <p:spPr bwMode="auto">
          <a:xfrm>
            <a:off x="1354889" y="1103908"/>
            <a:ext cx="3086100" cy="1715854"/>
          </a:xfrm>
          <a:prstGeom prst="rect">
            <a:avLst/>
          </a:prstGeom>
          <a:solidFill>
            <a:sysClr val="window" lastClr="FFFFFF"/>
          </a:solidFill>
          <a:ln w="9525">
            <a:solidFill>
              <a:sysClr val="windowText" lastClr="000000"/>
            </a:solidFill>
            <a:miter lim="800000"/>
            <a:headEnd/>
            <a:tailEnd/>
          </a:ln>
        </p:spPr>
        <p:txBody>
          <a:bodyPr lIns="22860" tIns="11430" rIns="22860" bIns="11430" anchor="t">
            <a:spAutoFit/>
          </a:bodyPr>
          <a:lstStyle>
            <a:defPPr>
              <a:defRPr lang="en-US"/>
            </a:defPPr>
            <a:lvl1pPr marL="457200" algn="l" defTabSz="3762375" rtl="0" eaLnBrk="0" fontAlgn="base" hangingPunct="0">
              <a:spcBef>
                <a:spcPct val="20000"/>
              </a:spcBef>
              <a:spcAft>
                <a:spcPct val="0"/>
              </a:spcAft>
              <a:buChar char="•"/>
              <a:defRPr sz="13200" kern="1200">
                <a:solidFill>
                  <a:sysClr val="windowText" lastClr="000000"/>
                </a:solidFill>
                <a:latin typeface="Georgia" panose="02040502050405020303" pitchFamily="18" charset="0"/>
              </a:defRPr>
            </a:lvl1pPr>
            <a:lvl2pPr marL="742950" indent="-285750" algn="l" defTabSz="3762375" rtl="0" eaLnBrk="0" fontAlgn="base" hangingPunct="0">
              <a:spcBef>
                <a:spcPct val="20000"/>
              </a:spcBef>
              <a:spcAft>
                <a:spcPct val="0"/>
              </a:spcAft>
              <a:buChar char="–"/>
              <a:defRPr sz="11500" kern="1200">
                <a:solidFill>
                  <a:sysClr val="windowText" lastClr="000000"/>
                </a:solidFill>
                <a:latin typeface="Georgia" panose="02040502050405020303" pitchFamily="18" charset="0"/>
              </a:defRPr>
            </a:lvl2pPr>
            <a:lvl3pPr marL="1143000" indent="-228600" algn="l" defTabSz="3762375" rtl="0" eaLnBrk="0" fontAlgn="base" hangingPunct="0">
              <a:spcBef>
                <a:spcPct val="20000"/>
              </a:spcBef>
              <a:spcAft>
                <a:spcPct val="0"/>
              </a:spcAft>
              <a:buChar char="•"/>
              <a:defRPr sz="9900" kern="1200">
                <a:solidFill>
                  <a:sysClr val="windowText" lastClr="000000"/>
                </a:solidFill>
                <a:latin typeface="Georgia" panose="02040502050405020303" pitchFamily="18" charset="0"/>
              </a:defRPr>
            </a:lvl3pPr>
            <a:lvl4pPr marL="1600200" indent="-228600" algn="l" defTabSz="3762375" rtl="0" eaLnBrk="0" fontAlgn="base" hangingPunct="0">
              <a:spcBef>
                <a:spcPct val="20000"/>
              </a:spcBef>
              <a:spcAft>
                <a:spcPct val="0"/>
              </a:spcAft>
              <a:buChar char="–"/>
              <a:defRPr sz="8200" kern="1200">
                <a:solidFill>
                  <a:sysClr val="windowText" lastClr="000000"/>
                </a:solidFill>
                <a:latin typeface="Georgia" panose="02040502050405020303" pitchFamily="18" charset="0"/>
              </a:defRPr>
            </a:lvl4pPr>
            <a:lvl5pPr marL="2057400" indent="-228600" algn="l" defTabSz="3762375" rtl="0" eaLnBrk="0" fontAlgn="base" hangingPunct="0">
              <a:spcBef>
                <a:spcPct val="20000"/>
              </a:spcBef>
              <a:spcAft>
                <a:spcPct val="0"/>
              </a:spcAft>
              <a:buChar char="»"/>
              <a:defRPr sz="8200" kern="1200">
                <a:solidFill>
                  <a:sysClr val="windowText" lastClr="000000"/>
                </a:solidFill>
                <a:latin typeface="Georgia" panose="02040502050405020303" pitchFamily="18" charset="0"/>
              </a:defRPr>
            </a:lvl5pPr>
            <a:lvl6pPr marL="2514600" indent="-228600" algn="l" defTabSz="3762375" rtl="0" eaLnBrk="0" fontAlgn="base" latinLnBrk="0" hangingPunct="0">
              <a:spcBef>
                <a:spcPct val="20000"/>
              </a:spcBef>
              <a:spcAft>
                <a:spcPct val="0"/>
              </a:spcAft>
              <a:buChar char="»"/>
              <a:defRPr sz="8200" kern="1200">
                <a:solidFill>
                  <a:sysClr val="windowText" lastClr="000000"/>
                </a:solidFill>
                <a:latin typeface="Georgia" panose="02040502050405020303" pitchFamily="18" charset="0"/>
              </a:defRPr>
            </a:lvl6pPr>
            <a:lvl7pPr marL="2971800" indent="-228600" algn="l" defTabSz="3762375" rtl="0" eaLnBrk="0" fontAlgn="base" latinLnBrk="0" hangingPunct="0">
              <a:spcBef>
                <a:spcPct val="20000"/>
              </a:spcBef>
              <a:spcAft>
                <a:spcPct val="0"/>
              </a:spcAft>
              <a:buChar char="»"/>
              <a:defRPr sz="8200" kern="1200">
                <a:solidFill>
                  <a:sysClr val="windowText" lastClr="000000"/>
                </a:solidFill>
                <a:latin typeface="Georgia" panose="02040502050405020303" pitchFamily="18" charset="0"/>
              </a:defRPr>
            </a:lvl7pPr>
            <a:lvl8pPr marL="3429000" indent="-228600" algn="l" defTabSz="3762375" rtl="0" eaLnBrk="0" fontAlgn="base" latinLnBrk="0" hangingPunct="0">
              <a:spcBef>
                <a:spcPct val="20000"/>
              </a:spcBef>
              <a:spcAft>
                <a:spcPct val="0"/>
              </a:spcAft>
              <a:buChar char="»"/>
              <a:defRPr sz="8200" kern="1200">
                <a:solidFill>
                  <a:sysClr val="windowText" lastClr="000000"/>
                </a:solidFill>
                <a:latin typeface="Georgia" panose="02040502050405020303" pitchFamily="18" charset="0"/>
              </a:defRPr>
            </a:lvl8pPr>
            <a:lvl9pPr marL="3886200" indent="-228600" algn="l" defTabSz="3762375" rtl="0" eaLnBrk="0" fontAlgn="base" latinLnBrk="0" hangingPunct="0">
              <a:spcBef>
                <a:spcPct val="20000"/>
              </a:spcBef>
              <a:spcAft>
                <a:spcPct val="0"/>
              </a:spcAft>
              <a:buChar char="»"/>
              <a:defRPr sz="8200" kern="1200">
                <a:solidFill>
                  <a:sysClr val="windowText" lastClr="000000"/>
                </a:solidFill>
                <a:latin typeface="Georgia" panose="02040502050405020303" pitchFamily="18" charset="0"/>
              </a:defRPr>
            </a:lvl9pPr>
          </a:lstStyle>
          <a:p>
            <a:pPr marL="114300" defTabSz="940594">
              <a:spcBef>
                <a:spcPct val="50000"/>
              </a:spcBef>
              <a:buNone/>
            </a:pPr>
            <a:r>
              <a:rPr lang="en-US" altLang="en-US" sz="1000" dirty="0">
                <a:latin typeface="Calibri"/>
                <a:ea typeface="Calibri"/>
                <a:cs typeface="Calibri"/>
              </a:rPr>
              <a:t>Xavier University is starting a new osteopathic medical school and TriHealth is the primary health care partner.  Additionally, TriHealth is adding three new residency programs.  Across all our GME programs one of the consistent areas of focus on the ACGME survey is the impact of other learners on resident experience.  There is currently no formal “residents as teachers” learning curriculum.  Additionally, osteopathic residents are consistently represented in all our GME programs however there is no formal osteopathic continuing education during residency training at TriHealth. </a:t>
            </a:r>
          </a:p>
        </p:txBody>
      </p:sp>
      <p:sp>
        <p:nvSpPr>
          <p:cNvPr id="7" name="Text Box 1283">
            <a:extLst>
              <a:ext uri="{FF2B5EF4-FFF2-40B4-BE49-F238E27FC236}">
                <a16:creationId xmlns:a16="http://schemas.microsoft.com/office/drawing/2014/main" id="{2135286B-6B17-CBF0-D1BB-710B806E6D5B}"/>
              </a:ext>
            </a:extLst>
          </p:cNvPr>
          <p:cNvSpPr txBox="1">
            <a:spLocks noChangeArrowheads="1"/>
          </p:cNvSpPr>
          <p:nvPr/>
        </p:nvSpPr>
        <p:spPr bwMode="auto">
          <a:xfrm>
            <a:off x="1360162" y="3075115"/>
            <a:ext cx="3088567" cy="1408078"/>
          </a:xfrm>
          <a:prstGeom prst="rect">
            <a:avLst/>
          </a:prstGeom>
          <a:solidFill>
            <a:schemeClr val="bg1"/>
          </a:solidFill>
          <a:ln w="9525">
            <a:solidFill>
              <a:schemeClr val="tx1"/>
            </a:solidFill>
            <a:miter lim="800000"/>
            <a:headEnd/>
            <a:tailEnd/>
          </a:ln>
        </p:spPr>
        <p:txBody>
          <a:bodyPr wrap="square" lIns="22860" tIns="11430" rIns="22860" bIns="11430" anchor="t">
            <a:spAutoFit/>
          </a:bodyPr>
          <a:lstStyle>
            <a:defPPr>
              <a:defRPr lang="en-US"/>
            </a:defPPr>
            <a:lvl1pPr marL="457200" algn="l" defTabSz="3762375" rtl="0" eaLnBrk="0" fontAlgn="base" hangingPunct="0">
              <a:spcBef>
                <a:spcPct val="20000"/>
              </a:spcBef>
              <a:spcAft>
                <a:spcPct val="0"/>
              </a:spcAft>
              <a:buChar char="•"/>
              <a:defRPr sz="13200" kern="1200">
                <a:solidFill>
                  <a:schemeClr val="tx1"/>
                </a:solidFill>
                <a:latin typeface="Georgia" pitchFamily="18" charset="0"/>
                <a:ea typeface="+mn-ea"/>
                <a:cs typeface="+mn-cs"/>
              </a:defRPr>
            </a:lvl1pPr>
            <a:lvl2pPr marL="742950" indent="-285750" algn="l" defTabSz="3762375" rtl="0" eaLnBrk="0" fontAlgn="base" hangingPunct="0">
              <a:spcBef>
                <a:spcPct val="20000"/>
              </a:spcBef>
              <a:spcAft>
                <a:spcPct val="0"/>
              </a:spcAft>
              <a:buChar char="–"/>
              <a:defRPr sz="11500" kern="1200">
                <a:solidFill>
                  <a:schemeClr val="tx1"/>
                </a:solidFill>
                <a:latin typeface="Georgia" pitchFamily="18" charset="0"/>
                <a:ea typeface="+mn-ea"/>
                <a:cs typeface="+mn-cs"/>
              </a:defRPr>
            </a:lvl2pPr>
            <a:lvl3pPr marL="1143000" indent="-228600" algn="l" defTabSz="3762375" rtl="0" eaLnBrk="0" fontAlgn="base" hangingPunct="0">
              <a:spcBef>
                <a:spcPct val="20000"/>
              </a:spcBef>
              <a:spcAft>
                <a:spcPct val="0"/>
              </a:spcAft>
              <a:buChar char="•"/>
              <a:defRPr sz="9900" kern="1200">
                <a:solidFill>
                  <a:schemeClr val="tx1"/>
                </a:solidFill>
                <a:latin typeface="Georgia" pitchFamily="18" charset="0"/>
                <a:ea typeface="+mn-ea"/>
                <a:cs typeface="+mn-cs"/>
              </a:defRPr>
            </a:lvl3pPr>
            <a:lvl4pPr marL="1600200" indent="-228600" algn="l" defTabSz="3762375" rtl="0" eaLnBrk="0" fontAlgn="base" hangingPunct="0">
              <a:spcBef>
                <a:spcPct val="20000"/>
              </a:spcBef>
              <a:spcAft>
                <a:spcPct val="0"/>
              </a:spcAft>
              <a:buChar char="–"/>
              <a:defRPr sz="8200" kern="1200">
                <a:solidFill>
                  <a:schemeClr val="tx1"/>
                </a:solidFill>
                <a:latin typeface="Georgia" pitchFamily="18" charset="0"/>
                <a:ea typeface="+mn-ea"/>
                <a:cs typeface="+mn-cs"/>
              </a:defRPr>
            </a:lvl4pPr>
            <a:lvl5pPr marL="2057400" indent="-228600" algn="l" defTabSz="3762375" rtl="0" eaLnBrk="0" fontAlgn="base" hangingPunct="0">
              <a:spcBef>
                <a:spcPct val="20000"/>
              </a:spcBef>
              <a:spcAft>
                <a:spcPct val="0"/>
              </a:spcAft>
              <a:buChar char="»"/>
              <a:defRPr sz="8200" kern="1200">
                <a:solidFill>
                  <a:schemeClr val="tx1"/>
                </a:solidFill>
                <a:latin typeface="Georgia" pitchFamily="18" charset="0"/>
                <a:ea typeface="+mn-ea"/>
                <a:cs typeface="+mn-cs"/>
              </a:defRPr>
            </a:lvl5pPr>
            <a:lvl6pPr marL="2514600" indent="-228600" algn="l" defTabSz="3762375" rtl="0" eaLnBrk="0" fontAlgn="base" latinLnBrk="0" hangingPunct="0">
              <a:spcBef>
                <a:spcPct val="20000"/>
              </a:spcBef>
              <a:spcAft>
                <a:spcPct val="0"/>
              </a:spcAft>
              <a:buChar char="»"/>
              <a:defRPr sz="8200" kern="1200">
                <a:solidFill>
                  <a:schemeClr val="tx1"/>
                </a:solidFill>
                <a:latin typeface="Georgia" pitchFamily="18" charset="0"/>
                <a:ea typeface="+mn-ea"/>
                <a:cs typeface="+mn-cs"/>
              </a:defRPr>
            </a:lvl6pPr>
            <a:lvl7pPr marL="2971800" indent="-228600" algn="l" defTabSz="3762375" rtl="0" eaLnBrk="0" fontAlgn="base" latinLnBrk="0" hangingPunct="0">
              <a:spcBef>
                <a:spcPct val="20000"/>
              </a:spcBef>
              <a:spcAft>
                <a:spcPct val="0"/>
              </a:spcAft>
              <a:buChar char="»"/>
              <a:defRPr sz="8200" kern="1200">
                <a:solidFill>
                  <a:schemeClr val="tx1"/>
                </a:solidFill>
                <a:latin typeface="Georgia" pitchFamily="18" charset="0"/>
                <a:ea typeface="+mn-ea"/>
                <a:cs typeface="+mn-cs"/>
              </a:defRPr>
            </a:lvl7pPr>
            <a:lvl8pPr marL="3429000" indent="-228600" algn="l" defTabSz="3762375" rtl="0" eaLnBrk="0" fontAlgn="base" latinLnBrk="0" hangingPunct="0">
              <a:spcBef>
                <a:spcPct val="20000"/>
              </a:spcBef>
              <a:spcAft>
                <a:spcPct val="0"/>
              </a:spcAft>
              <a:buChar char="»"/>
              <a:defRPr sz="8200" kern="1200">
                <a:solidFill>
                  <a:schemeClr val="tx1"/>
                </a:solidFill>
                <a:latin typeface="Georgia" pitchFamily="18" charset="0"/>
                <a:ea typeface="+mn-ea"/>
                <a:cs typeface="+mn-cs"/>
              </a:defRPr>
            </a:lvl8pPr>
            <a:lvl9pPr marL="3886200" indent="-228600" algn="l" defTabSz="3762375" rtl="0" eaLnBrk="0" fontAlgn="base" latinLnBrk="0" hangingPunct="0">
              <a:spcBef>
                <a:spcPct val="20000"/>
              </a:spcBef>
              <a:spcAft>
                <a:spcPct val="0"/>
              </a:spcAft>
              <a:buChar char="»"/>
              <a:defRPr sz="8200" kern="1200">
                <a:solidFill>
                  <a:schemeClr val="tx1"/>
                </a:solidFill>
                <a:latin typeface="Georgia" pitchFamily="18" charset="0"/>
                <a:ea typeface="+mn-ea"/>
                <a:cs typeface="+mn-cs"/>
              </a:defRPr>
            </a:lvl9pPr>
          </a:lstStyle>
          <a:p>
            <a:pPr marL="257175" indent="-142875" defTabSz="940594">
              <a:spcBef>
                <a:spcPct val="50000"/>
              </a:spcBef>
              <a:buFont typeface="Arial"/>
              <a:buChar char="•"/>
              <a:defRPr/>
            </a:pPr>
            <a:r>
              <a:rPr lang="en-US" altLang="en-US" sz="1000" dirty="0">
                <a:solidFill>
                  <a:prstClr val="black"/>
                </a:solidFill>
                <a:latin typeface="Calibri"/>
                <a:ea typeface="Calibri"/>
                <a:cs typeface="Calibri"/>
              </a:rPr>
              <a:t>Examine the key drivers contributing to poor resident experiences with other learners in clinical learning environment.</a:t>
            </a:r>
          </a:p>
          <a:p>
            <a:pPr marL="257175" indent="-142875" defTabSz="940594">
              <a:spcBef>
                <a:spcPct val="50000"/>
              </a:spcBef>
              <a:buFont typeface="Arial"/>
              <a:buChar char="•"/>
              <a:defRPr/>
            </a:pPr>
            <a:r>
              <a:rPr lang="en-US" altLang="en-US" sz="1000" dirty="0">
                <a:solidFill>
                  <a:prstClr val="black"/>
                </a:solidFill>
                <a:latin typeface="Calibri"/>
                <a:ea typeface="Calibri"/>
                <a:cs typeface="Calibri"/>
              </a:rPr>
              <a:t>Pilot targeted interventions to address the most frequent cited factors impacting resident satisfaction </a:t>
            </a:r>
          </a:p>
          <a:p>
            <a:pPr marL="257175" indent="-142875" defTabSz="940594">
              <a:spcBef>
                <a:spcPct val="50000"/>
              </a:spcBef>
              <a:buFont typeface="Arial"/>
              <a:buChar char="•"/>
              <a:defRPr/>
            </a:pPr>
            <a:r>
              <a:rPr lang="en-US" altLang="en-US" sz="1000" dirty="0">
                <a:solidFill>
                  <a:prstClr val="black"/>
                </a:solidFill>
                <a:latin typeface="Calibri"/>
                <a:ea typeface="Calibri"/>
                <a:cs typeface="Calibri"/>
              </a:rPr>
              <a:t>Partner with Xavier University to build a collaborative  Osteopathic Manipulation(OMM) experience for osteopathic residents.</a:t>
            </a:r>
          </a:p>
        </p:txBody>
      </p:sp>
      <p:sp>
        <p:nvSpPr>
          <p:cNvPr id="8" name="TextBox 3">
            <a:extLst>
              <a:ext uri="{FF2B5EF4-FFF2-40B4-BE49-F238E27FC236}">
                <a16:creationId xmlns:a16="http://schemas.microsoft.com/office/drawing/2014/main" id="{9394A4CB-69D4-F542-FA89-8579D3DCD721}"/>
              </a:ext>
            </a:extLst>
          </p:cNvPr>
          <p:cNvSpPr txBox="1"/>
          <p:nvPr/>
        </p:nvSpPr>
        <p:spPr>
          <a:xfrm>
            <a:off x="1384498" y="4898799"/>
            <a:ext cx="3079156" cy="1100301"/>
          </a:xfrm>
          <a:prstGeom prst="rect">
            <a:avLst/>
          </a:prstGeom>
          <a:noFill/>
          <a:ln>
            <a:solidFill>
              <a:schemeClr val="tx1"/>
            </a:solidFill>
          </a:ln>
        </p:spPr>
        <p:txBody>
          <a:bodyPr wrap="square" lIns="22860" tIns="11430" rIns="22860" bIns="11430" anchor="t">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marL="185261" indent="-142875" defTabSz="114300" eaLnBrk="1" fontAlgn="auto" hangingPunct="1">
              <a:spcBef>
                <a:spcPts val="0"/>
              </a:spcBef>
              <a:spcAft>
                <a:spcPts val="0"/>
              </a:spcAft>
              <a:buFont typeface="Arial"/>
              <a:buChar char="•"/>
              <a:defRPr/>
            </a:pPr>
            <a:r>
              <a:rPr lang="en-US" sz="1000" dirty="0">
                <a:solidFill>
                  <a:prstClr val="black"/>
                </a:solidFill>
                <a:latin typeface="Calibri" panose="020F0502020204030204"/>
              </a:rPr>
              <a:t>As the primary Health Care partner for the Xavier University Osteopathic Medical school, TriHealth is committed to creating an exceptional and effective clinical learning environment. </a:t>
            </a:r>
          </a:p>
          <a:p>
            <a:pPr marL="185261" indent="-142875" defTabSz="114300">
              <a:spcBef>
                <a:spcPts val="0"/>
              </a:spcBef>
              <a:spcAft>
                <a:spcPts val="0"/>
              </a:spcAft>
              <a:buFont typeface="Arial"/>
              <a:buChar char="•"/>
              <a:defRPr/>
            </a:pPr>
            <a:r>
              <a:rPr lang="en-US" sz="1000" dirty="0">
                <a:solidFill>
                  <a:prstClr val="black"/>
                </a:solidFill>
                <a:latin typeface="Calibri"/>
                <a:ea typeface="Calibri"/>
                <a:cs typeface="Calibri"/>
              </a:rPr>
              <a:t>This project aligns with the partnership in enhancing satisfaction, teaching quality, and overall experience for both residents and medical students.  </a:t>
            </a:r>
          </a:p>
        </p:txBody>
      </p:sp>
      <p:sp>
        <p:nvSpPr>
          <p:cNvPr id="9" name="Text Box 1283">
            <a:extLst>
              <a:ext uri="{FF2B5EF4-FFF2-40B4-BE49-F238E27FC236}">
                <a16:creationId xmlns:a16="http://schemas.microsoft.com/office/drawing/2014/main" id="{59D59562-D1B1-FF3E-B794-37C30B913D58}"/>
              </a:ext>
            </a:extLst>
          </p:cNvPr>
          <p:cNvSpPr txBox="1">
            <a:spLocks noChangeArrowheads="1"/>
          </p:cNvSpPr>
          <p:nvPr/>
        </p:nvSpPr>
        <p:spPr bwMode="auto">
          <a:xfrm>
            <a:off x="4496747" y="1084294"/>
            <a:ext cx="3105669" cy="1869743"/>
          </a:xfrm>
          <a:prstGeom prst="rect">
            <a:avLst/>
          </a:prstGeom>
          <a:solidFill>
            <a:schemeClr val="bg1"/>
          </a:solidFill>
          <a:ln w="9525">
            <a:solidFill>
              <a:schemeClr val="tx1"/>
            </a:solidFill>
            <a:miter lim="800000"/>
            <a:headEnd/>
            <a:tailEnd/>
          </a:ln>
        </p:spPr>
        <p:txBody>
          <a:bodyPr wrap="square" lIns="22860" tIns="11430" rIns="22860" bIns="11430" anchor="t">
            <a:spAutoFit/>
          </a:bodyPr>
          <a:lstStyle>
            <a:defPPr>
              <a:defRPr lang="en-US"/>
            </a:defPPr>
            <a:lvl1pPr marL="512763" indent="-55563" algn="l" defTabSz="3762375" rtl="0" eaLnBrk="0" fontAlgn="base" hangingPunct="0">
              <a:spcBef>
                <a:spcPct val="20000"/>
              </a:spcBef>
              <a:spcAft>
                <a:spcPct val="0"/>
              </a:spcAft>
              <a:buChar char="•"/>
              <a:defRPr sz="13200" kern="1200">
                <a:solidFill>
                  <a:schemeClr val="tx1"/>
                </a:solidFill>
                <a:latin typeface="Georgia" panose="02040502050405020303" pitchFamily="18" charset="0"/>
                <a:ea typeface="+mn-ea"/>
                <a:cs typeface="+mn-cs"/>
              </a:defRPr>
            </a:lvl1pPr>
            <a:lvl2pPr marL="742950" indent="-285750" algn="l" defTabSz="3762375" rtl="0" eaLnBrk="0" fontAlgn="base" hangingPunct="0">
              <a:spcBef>
                <a:spcPct val="20000"/>
              </a:spcBef>
              <a:spcAft>
                <a:spcPct val="0"/>
              </a:spcAft>
              <a:buChar char="–"/>
              <a:defRPr sz="11500" kern="1200">
                <a:solidFill>
                  <a:schemeClr val="tx1"/>
                </a:solidFill>
                <a:latin typeface="Georgia" panose="02040502050405020303" pitchFamily="18" charset="0"/>
                <a:ea typeface="+mn-ea"/>
                <a:cs typeface="+mn-cs"/>
              </a:defRPr>
            </a:lvl2pPr>
            <a:lvl3pPr marL="1143000" indent="-228600" algn="l" defTabSz="3762375" rtl="0" eaLnBrk="0" fontAlgn="base" hangingPunct="0">
              <a:spcBef>
                <a:spcPct val="20000"/>
              </a:spcBef>
              <a:spcAft>
                <a:spcPct val="0"/>
              </a:spcAft>
              <a:buChar char="•"/>
              <a:defRPr sz="9900" kern="1200">
                <a:solidFill>
                  <a:schemeClr val="tx1"/>
                </a:solidFill>
                <a:latin typeface="Georgia" panose="02040502050405020303" pitchFamily="18" charset="0"/>
                <a:ea typeface="+mn-ea"/>
                <a:cs typeface="+mn-cs"/>
              </a:defRPr>
            </a:lvl3pPr>
            <a:lvl4pPr marL="1600200" indent="-228600" algn="l" defTabSz="3762375" rtl="0" eaLnBrk="0" fontAlgn="base" hangingPunct="0">
              <a:spcBef>
                <a:spcPct val="20000"/>
              </a:spcBef>
              <a:spcAft>
                <a:spcPct val="0"/>
              </a:spcAft>
              <a:buChar char="–"/>
              <a:defRPr sz="8200" kern="1200">
                <a:solidFill>
                  <a:schemeClr val="tx1"/>
                </a:solidFill>
                <a:latin typeface="Georgia" panose="02040502050405020303" pitchFamily="18" charset="0"/>
                <a:ea typeface="+mn-ea"/>
                <a:cs typeface="+mn-cs"/>
              </a:defRPr>
            </a:lvl4pPr>
            <a:lvl5pPr marL="2057400" indent="-228600" algn="l" defTabSz="3762375" rtl="0" eaLnBrk="0" fontAlgn="base" hangingPunct="0">
              <a:spcBef>
                <a:spcPct val="20000"/>
              </a:spcBef>
              <a:spcAft>
                <a:spcPct val="0"/>
              </a:spcAft>
              <a:buChar char="»"/>
              <a:defRPr sz="8200" kern="1200">
                <a:solidFill>
                  <a:schemeClr val="tx1"/>
                </a:solidFill>
                <a:latin typeface="Georgia" panose="02040502050405020303" pitchFamily="18" charset="0"/>
                <a:ea typeface="+mn-ea"/>
                <a:cs typeface="+mn-cs"/>
              </a:defRPr>
            </a:lvl5pPr>
            <a:lvl6pPr marL="2514600" indent="-228600" algn="l" defTabSz="3762375" rtl="0" eaLnBrk="0" fontAlgn="base" latinLnBrk="0" hangingPunct="0">
              <a:spcBef>
                <a:spcPct val="20000"/>
              </a:spcBef>
              <a:spcAft>
                <a:spcPct val="0"/>
              </a:spcAft>
              <a:buChar char="»"/>
              <a:defRPr sz="8200" kern="1200">
                <a:solidFill>
                  <a:schemeClr val="tx1"/>
                </a:solidFill>
                <a:latin typeface="Georgia" panose="02040502050405020303" pitchFamily="18" charset="0"/>
                <a:ea typeface="+mn-ea"/>
                <a:cs typeface="+mn-cs"/>
              </a:defRPr>
            </a:lvl6pPr>
            <a:lvl7pPr marL="2971800" indent="-228600" algn="l" defTabSz="3762375" rtl="0" eaLnBrk="0" fontAlgn="base" latinLnBrk="0" hangingPunct="0">
              <a:spcBef>
                <a:spcPct val="20000"/>
              </a:spcBef>
              <a:spcAft>
                <a:spcPct val="0"/>
              </a:spcAft>
              <a:buChar char="»"/>
              <a:defRPr sz="8200" kern="1200">
                <a:solidFill>
                  <a:schemeClr val="tx1"/>
                </a:solidFill>
                <a:latin typeface="Georgia" panose="02040502050405020303" pitchFamily="18" charset="0"/>
                <a:ea typeface="+mn-ea"/>
                <a:cs typeface="+mn-cs"/>
              </a:defRPr>
            </a:lvl7pPr>
            <a:lvl8pPr marL="3429000" indent="-228600" algn="l" defTabSz="3762375" rtl="0" eaLnBrk="0" fontAlgn="base" latinLnBrk="0" hangingPunct="0">
              <a:spcBef>
                <a:spcPct val="20000"/>
              </a:spcBef>
              <a:spcAft>
                <a:spcPct val="0"/>
              </a:spcAft>
              <a:buChar char="»"/>
              <a:defRPr sz="8200" kern="1200">
                <a:solidFill>
                  <a:schemeClr val="tx1"/>
                </a:solidFill>
                <a:latin typeface="Georgia" panose="02040502050405020303" pitchFamily="18" charset="0"/>
                <a:ea typeface="+mn-ea"/>
                <a:cs typeface="+mn-cs"/>
              </a:defRPr>
            </a:lvl8pPr>
            <a:lvl9pPr marL="3886200" indent="-228600" algn="l" defTabSz="3762375" rtl="0" eaLnBrk="0" fontAlgn="base" latinLnBrk="0" hangingPunct="0">
              <a:spcBef>
                <a:spcPct val="20000"/>
              </a:spcBef>
              <a:spcAft>
                <a:spcPct val="0"/>
              </a:spcAft>
              <a:buChar char="»"/>
              <a:defRPr sz="8200" kern="1200">
                <a:solidFill>
                  <a:schemeClr val="tx1"/>
                </a:solidFill>
                <a:latin typeface="Georgia" panose="02040502050405020303" pitchFamily="18" charset="0"/>
                <a:ea typeface="+mn-ea"/>
                <a:cs typeface="+mn-cs"/>
              </a:defRPr>
            </a:lvl9pPr>
          </a:lstStyle>
          <a:p>
            <a:pPr marL="267494" indent="-142875" defTabSz="940594">
              <a:spcBef>
                <a:spcPct val="0"/>
              </a:spcBef>
              <a:tabLst>
                <a:tab pos="218281" algn="l"/>
              </a:tabLst>
              <a:defRPr/>
            </a:pPr>
            <a:r>
              <a:rPr lang="en-US" altLang="en-US" sz="1000" dirty="0">
                <a:solidFill>
                  <a:prstClr val="black"/>
                </a:solidFill>
                <a:latin typeface="Calibri" panose="020F0502020204030204" pitchFamily="34" charset="0"/>
              </a:rPr>
              <a:t>Survey Residents and medical students on drivers of poor satisfaction and a</a:t>
            </a:r>
            <a:r>
              <a:rPr lang="en-US" altLang="en-US" sz="1000" dirty="0">
                <a:solidFill>
                  <a:prstClr val="black"/>
                </a:solidFill>
                <a:latin typeface="Calibri"/>
                <a:ea typeface="Calibri"/>
                <a:cs typeface="Calibri"/>
              </a:rPr>
              <a:t>pply PDSA  methodology to the problem areas identified in the survey.</a:t>
            </a:r>
          </a:p>
          <a:p>
            <a:pPr marL="267494" indent="-142875" defTabSz="940594">
              <a:spcBef>
                <a:spcPct val="0"/>
              </a:spcBef>
              <a:tabLst>
                <a:tab pos="218281" algn="l"/>
              </a:tabLst>
              <a:defRPr/>
            </a:pPr>
            <a:r>
              <a:rPr lang="en-US" altLang="en-US" sz="1000" dirty="0">
                <a:solidFill>
                  <a:prstClr val="black"/>
                </a:solidFill>
                <a:latin typeface="Calibri" panose="020F0502020204030204" pitchFamily="34" charset="0"/>
              </a:rPr>
              <a:t>Provide education on teaching strategies</a:t>
            </a:r>
          </a:p>
          <a:p>
            <a:pPr marL="267494" indent="-142875" defTabSz="940594">
              <a:spcBef>
                <a:spcPct val="0"/>
              </a:spcBef>
              <a:tabLst>
                <a:tab pos="218281" algn="l"/>
              </a:tabLst>
              <a:defRPr/>
            </a:pPr>
            <a:r>
              <a:rPr lang="en-US" altLang="en-US" sz="1000" dirty="0">
                <a:solidFill>
                  <a:prstClr val="black"/>
                </a:solidFill>
                <a:latin typeface="Calibri"/>
                <a:ea typeface="Calibri"/>
                <a:cs typeface="Calibri"/>
              </a:rPr>
              <a:t>Optimize point of care feedback tool for evaluation of medical students</a:t>
            </a:r>
          </a:p>
          <a:p>
            <a:pPr marL="267494" indent="-142875" defTabSz="940594">
              <a:spcBef>
                <a:spcPct val="0"/>
              </a:spcBef>
              <a:tabLst>
                <a:tab pos="218281" algn="l"/>
              </a:tabLst>
              <a:defRPr/>
            </a:pPr>
            <a:r>
              <a:rPr lang="en-US" altLang="en-US" sz="1000" dirty="0">
                <a:solidFill>
                  <a:prstClr val="black"/>
                </a:solidFill>
                <a:latin typeface="Calibri"/>
                <a:ea typeface="Calibri"/>
                <a:cs typeface="Calibri"/>
              </a:rPr>
              <a:t>Create and implement medical student expectation document. </a:t>
            </a:r>
            <a:endParaRPr lang="en-US" sz="3300" dirty="0">
              <a:solidFill>
                <a:prstClr val="black"/>
              </a:solidFill>
            </a:endParaRPr>
          </a:p>
          <a:p>
            <a:pPr marL="267494" indent="-142875" defTabSz="940594">
              <a:spcBef>
                <a:spcPct val="0"/>
              </a:spcBef>
              <a:tabLst>
                <a:tab pos="218281" algn="l"/>
              </a:tabLst>
              <a:defRPr/>
            </a:pPr>
            <a:r>
              <a:rPr lang="en-US" altLang="en-US" sz="1000" dirty="0">
                <a:solidFill>
                  <a:prstClr val="black"/>
                </a:solidFill>
                <a:latin typeface="Calibri" panose="020F0502020204030204" pitchFamily="34" charset="0"/>
              </a:rPr>
              <a:t>Roll out DAX AI to reduce documentation burden and improve time management</a:t>
            </a:r>
            <a:endParaRPr lang="en-US" altLang="en-US" sz="1000" dirty="0">
              <a:solidFill>
                <a:prstClr val="black"/>
              </a:solidFill>
              <a:latin typeface="Calibri"/>
              <a:ea typeface="Calibri"/>
              <a:cs typeface="Calibri"/>
            </a:endParaRPr>
          </a:p>
          <a:p>
            <a:pPr marL="267494" indent="-142875" defTabSz="940594">
              <a:spcBef>
                <a:spcPct val="0"/>
              </a:spcBef>
              <a:tabLst>
                <a:tab pos="218281" algn="l"/>
              </a:tabLst>
              <a:defRPr/>
            </a:pPr>
            <a:r>
              <a:rPr lang="en-US" altLang="en-US" sz="1000" dirty="0">
                <a:solidFill>
                  <a:prstClr val="black"/>
                </a:solidFill>
                <a:latin typeface="Calibri"/>
                <a:ea typeface="Calibri"/>
                <a:cs typeface="Calibri"/>
              </a:rPr>
              <a:t>Development of longitudinal OMM curriculum for residents with Xavier University</a:t>
            </a:r>
            <a:endParaRPr lang="en-US" altLang="en-US" sz="1000" dirty="0">
              <a:solidFill>
                <a:prstClr val="black"/>
              </a:solidFill>
              <a:latin typeface="Calibri" panose="020F0502020204030204" pitchFamily="34" charset="0"/>
              <a:ea typeface="Calibri"/>
              <a:cs typeface="Calibri"/>
            </a:endParaRPr>
          </a:p>
        </p:txBody>
      </p:sp>
      <p:sp>
        <p:nvSpPr>
          <p:cNvPr id="12" name="Text Box 1283">
            <a:extLst>
              <a:ext uri="{FF2B5EF4-FFF2-40B4-BE49-F238E27FC236}">
                <a16:creationId xmlns:a16="http://schemas.microsoft.com/office/drawing/2014/main" id="{B6828780-786B-CE82-C029-A28C849AF677}"/>
              </a:ext>
            </a:extLst>
          </p:cNvPr>
          <p:cNvSpPr txBox="1">
            <a:spLocks noChangeArrowheads="1"/>
          </p:cNvSpPr>
          <p:nvPr/>
        </p:nvSpPr>
        <p:spPr bwMode="auto">
          <a:xfrm>
            <a:off x="4525409" y="3208192"/>
            <a:ext cx="3086962" cy="1254189"/>
          </a:xfrm>
          <a:prstGeom prst="rect">
            <a:avLst/>
          </a:prstGeom>
          <a:solidFill>
            <a:schemeClr val="bg1"/>
          </a:solidFill>
          <a:ln w="9525">
            <a:solidFill>
              <a:schemeClr val="tx1"/>
            </a:solidFill>
            <a:miter lim="800000"/>
            <a:headEnd/>
            <a:tailEnd/>
          </a:ln>
        </p:spPr>
        <p:txBody>
          <a:bodyPr wrap="square" lIns="22860" tIns="11430" rIns="22860" bIns="11430" anchor="t">
            <a:spAutoFit/>
          </a:bodyPr>
          <a:lstStyle>
            <a:defPPr>
              <a:defRPr lang="en-US"/>
            </a:defPPr>
            <a:lvl1pPr marL="457200" algn="l" defTabSz="3762375" rtl="0" eaLnBrk="0" fontAlgn="base" hangingPunct="0">
              <a:spcBef>
                <a:spcPct val="20000"/>
              </a:spcBef>
              <a:spcAft>
                <a:spcPct val="0"/>
              </a:spcAft>
              <a:buChar char="•"/>
              <a:defRPr sz="13200" kern="1200">
                <a:solidFill>
                  <a:schemeClr val="tx1"/>
                </a:solidFill>
                <a:latin typeface="Georgia" pitchFamily="18" charset="0"/>
                <a:ea typeface="+mn-ea"/>
                <a:cs typeface="+mn-cs"/>
              </a:defRPr>
            </a:lvl1pPr>
            <a:lvl2pPr marL="742950" indent="-285750" algn="l" defTabSz="3762375" rtl="0" eaLnBrk="0" fontAlgn="base" hangingPunct="0">
              <a:spcBef>
                <a:spcPct val="20000"/>
              </a:spcBef>
              <a:spcAft>
                <a:spcPct val="0"/>
              </a:spcAft>
              <a:buChar char="–"/>
              <a:defRPr sz="11500" kern="1200">
                <a:solidFill>
                  <a:schemeClr val="tx1"/>
                </a:solidFill>
                <a:latin typeface="Georgia" pitchFamily="18" charset="0"/>
                <a:ea typeface="+mn-ea"/>
                <a:cs typeface="+mn-cs"/>
              </a:defRPr>
            </a:lvl2pPr>
            <a:lvl3pPr marL="1143000" indent="-228600" algn="l" defTabSz="3762375" rtl="0" eaLnBrk="0" fontAlgn="base" hangingPunct="0">
              <a:spcBef>
                <a:spcPct val="20000"/>
              </a:spcBef>
              <a:spcAft>
                <a:spcPct val="0"/>
              </a:spcAft>
              <a:buChar char="•"/>
              <a:defRPr sz="9900" kern="1200">
                <a:solidFill>
                  <a:schemeClr val="tx1"/>
                </a:solidFill>
                <a:latin typeface="Georgia" pitchFamily="18" charset="0"/>
                <a:ea typeface="+mn-ea"/>
                <a:cs typeface="+mn-cs"/>
              </a:defRPr>
            </a:lvl3pPr>
            <a:lvl4pPr marL="1600200" indent="-228600" algn="l" defTabSz="3762375" rtl="0" eaLnBrk="0" fontAlgn="base" hangingPunct="0">
              <a:spcBef>
                <a:spcPct val="20000"/>
              </a:spcBef>
              <a:spcAft>
                <a:spcPct val="0"/>
              </a:spcAft>
              <a:buChar char="–"/>
              <a:defRPr sz="8200" kern="1200">
                <a:solidFill>
                  <a:schemeClr val="tx1"/>
                </a:solidFill>
                <a:latin typeface="Georgia" pitchFamily="18" charset="0"/>
                <a:ea typeface="+mn-ea"/>
                <a:cs typeface="+mn-cs"/>
              </a:defRPr>
            </a:lvl4pPr>
            <a:lvl5pPr marL="2057400" indent="-228600" algn="l" defTabSz="3762375" rtl="0" eaLnBrk="0" fontAlgn="base" hangingPunct="0">
              <a:spcBef>
                <a:spcPct val="20000"/>
              </a:spcBef>
              <a:spcAft>
                <a:spcPct val="0"/>
              </a:spcAft>
              <a:buChar char="»"/>
              <a:defRPr sz="8200" kern="1200">
                <a:solidFill>
                  <a:schemeClr val="tx1"/>
                </a:solidFill>
                <a:latin typeface="Georgia" pitchFamily="18" charset="0"/>
                <a:ea typeface="+mn-ea"/>
                <a:cs typeface="+mn-cs"/>
              </a:defRPr>
            </a:lvl5pPr>
            <a:lvl6pPr marL="2514600" indent="-228600" algn="l" defTabSz="3762375" rtl="0" eaLnBrk="0" fontAlgn="base" latinLnBrk="0" hangingPunct="0">
              <a:spcBef>
                <a:spcPct val="20000"/>
              </a:spcBef>
              <a:spcAft>
                <a:spcPct val="0"/>
              </a:spcAft>
              <a:buChar char="»"/>
              <a:defRPr sz="8200" kern="1200">
                <a:solidFill>
                  <a:schemeClr val="tx1"/>
                </a:solidFill>
                <a:latin typeface="Georgia" pitchFamily="18" charset="0"/>
                <a:ea typeface="+mn-ea"/>
                <a:cs typeface="+mn-cs"/>
              </a:defRPr>
            </a:lvl6pPr>
            <a:lvl7pPr marL="2971800" indent="-228600" algn="l" defTabSz="3762375" rtl="0" eaLnBrk="0" fontAlgn="base" latinLnBrk="0" hangingPunct="0">
              <a:spcBef>
                <a:spcPct val="20000"/>
              </a:spcBef>
              <a:spcAft>
                <a:spcPct val="0"/>
              </a:spcAft>
              <a:buChar char="»"/>
              <a:defRPr sz="8200" kern="1200">
                <a:solidFill>
                  <a:schemeClr val="tx1"/>
                </a:solidFill>
                <a:latin typeface="Georgia" pitchFamily="18" charset="0"/>
                <a:ea typeface="+mn-ea"/>
                <a:cs typeface="+mn-cs"/>
              </a:defRPr>
            </a:lvl7pPr>
            <a:lvl8pPr marL="3429000" indent="-228600" algn="l" defTabSz="3762375" rtl="0" eaLnBrk="0" fontAlgn="base" latinLnBrk="0" hangingPunct="0">
              <a:spcBef>
                <a:spcPct val="20000"/>
              </a:spcBef>
              <a:spcAft>
                <a:spcPct val="0"/>
              </a:spcAft>
              <a:buChar char="»"/>
              <a:defRPr sz="8200" kern="1200">
                <a:solidFill>
                  <a:schemeClr val="tx1"/>
                </a:solidFill>
                <a:latin typeface="Georgia" pitchFamily="18" charset="0"/>
                <a:ea typeface="+mn-ea"/>
                <a:cs typeface="+mn-cs"/>
              </a:defRPr>
            </a:lvl8pPr>
            <a:lvl9pPr marL="3886200" indent="-228600" algn="l" defTabSz="3762375" rtl="0" eaLnBrk="0" fontAlgn="base" latinLnBrk="0" hangingPunct="0">
              <a:spcBef>
                <a:spcPct val="20000"/>
              </a:spcBef>
              <a:spcAft>
                <a:spcPct val="0"/>
              </a:spcAft>
              <a:buChar char="»"/>
              <a:defRPr sz="8200" kern="1200">
                <a:solidFill>
                  <a:schemeClr val="tx1"/>
                </a:solidFill>
                <a:latin typeface="Georgia" pitchFamily="18" charset="0"/>
                <a:ea typeface="+mn-ea"/>
                <a:cs typeface="+mn-cs"/>
              </a:defRPr>
            </a:lvl9pPr>
          </a:lstStyle>
          <a:p>
            <a:pPr marL="257175" indent="-142875" defTabSz="940594">
              <a:spcBef>
                <a:spcPct val="0"/>
              </a:spcBef>
              <a:buFont typeface="Arial"/>
              <a:buChar char="•"/>
              <a:defRPr/>
            </a:pPr>
            <a:r>
              <a:rPr lang="en-US" altLang="en-US" sz="1000" dirty="0">
                <a:solidFill>
                  <a:prstClr val="black"/>
                </a:solidFill>
                <a:latin typeface="Calibri" panose="020F0502020204030204"/>
              </a:rPr>
              <a:t>Resident pre and post intervention survey data on the dissatisfiers with other learners in the clinical learning environment. </a:t>
            </a:r>
            <a:endParaRPr lang="en-US" sz="3300" dirty="0">
              <a:solidFill>
                <a:prstClr val="black"/>
              </a:solidFill>
            </a:endParaRPr>
          </a:p>
          <a:p>
            <a:pPr marL="257175" indent="-142875" defTabSz="940594">
              <a:spcBef>
                <a:spcPct val="0"/>
              </a:spcBef>
              <a:buFont typeface="Arial"/>
              <a:buChar char="•"/>
              <a:defRPr/>
            </a:pPr>
            <a:r>
              <a:rPr lang="en-US" altLang="en-US" sz="1000" dirty="0">
                <a:solidFill>
                  <a:prstClr val="black"/>
                </a:solidFill>
                <a:latin typeface="Calibri" panose="020F0502020204030204"/>
              </a:rPr>
              <a:t>ACGME survey data trends in the questions pertaining to the impact of other learners in the clinical learning environment </a:t>
            </a:r>
            <a:endParaRPr lang="en-US" altLang="en-US" sz="1000" dirty="0">
              <a:solidFill>
                <a:prstClr val="black"/>
              </a:solidFill>
              <a:latin typeface="Calibri" panose="020F0502020204030204"/>
              <a:ea typeface="Calibri" panose="020F0502020204030204"/>
              <a:cs typeface="Calibri" panose="020F0502020204030204"/>
            </a:endParaRPr>
          </a:p>
          <a:p>
            <a:pPr marL="257175" indent="-142875" defTabSz="940594">
              <a:spcBef>
                <a:spcPct val="0"/>
              </a:spcBef>
              <a:buFont typeface="Arial"/>
              <a:buChar char="•"/>
              <a:defRPr/>
            </a:pPr>
            <a:r>
              <a:rPr lang="en-US" altLang="en-US" sz="1000" dirty="0">
                <a:solidFill>
                  <a:prstClr val="black"/>
                </a:solidFill>
                <a:latin typeface="Calibri" panose="020F0502020204030204"/>
              </a:rPr>
              <a:t>Resident satisfaction with new longitudinal OMM curriculum for residents with Xavier University.</a:t>
            </a:r>
            <a:endParaRPr lang="en-US" altLang="en-US" sz="1000" dirty="0">
              <a:solidFill>
                <a:prstClr val="black"/>
              </a:solidFill>
              <a:latin typeface="Calibri" panose="020F0502020204030204"/>
              <a:ea typeface="Calibri" panose="020F0502020204030204"/>
              <a:cs typeface="Calibri" panose="020F0502020204030204"/>
            </a:endParaRPr>
          </a:p>
        </p:txBody>
      </p:sp>
      <p:sp>
        <p:nvSpPr>
          <p:cNvPr id="13" name="Text Box 15">
            <a:extLst>
              <a:ext uri="{FF2B5EF4-FFF2-40B4-BE49-F238E27FC236}">
                <a16:creationId xmlns:a16="http://schemas.microsoft.com/office/drawing/2014/main" id="{07CA5840-7A30-0115-D1D6-99252073160D}"/>
              </a:ext>
            </a:extLst>
          </p:cNvPr>
          <p:cNvSpPr txBox="1">
            <a:spLocks noChangeArrowheads="1"/>
          </p:cNvSpPr>
          <p:nvPr/>
        </p:nvSpPr>
        <p:spPr bwMode="auto">
          <a:xfrm>
            <a:off x="2468320" y="100446"/>
            <a:ext cx="7200900" cy="730969"/>
          </a:xfrm>
          <a:prstGeom prst="rect">
            <a:avLst/>
          </a:prstGeom>
          <a:noFill/>
          <a:ln w="9525">
            <a:noFill/>
            <a:miter lim="800000"/>
            <a:headEnd/>
            <a:tailEnd/>
          </a:ln>
          <a:effectLst/>
        </p:spPr>
        <p:txBody>
          <a:bodyPr lIns="22860" tIns="11430" rIns="22860" bIns="11430" anchor="t">
            <a:spAutoFit/>
          </a:bodyPr>
          <a:lstStyle>
            <a:defPPr>
              <a:defRPr lang="en-US"/>
            </a:defPPr>
            <a:lvl1pPr algn="l" rtl="0" eaLnBrk="0" fontAlgn="base" hangingPunct="0">
              <a:spcBef>
                <a:spcPct val="0"/>
              </a:spcBef>
              <a:spcAft>
                <a:spcPct val="0"/>
              </a:spcAft>
              <a:defRPr sz="8200" kern="1200">
                <a:solidFill>
                  <a:schemeClr val="tx1"/>
                </a:solidFill>
                <a:latin typeface="Times" panose="02020603050405020304"/>
                <a:ea typeface="+mn-ea"/>
                <a:cs typeface="+mn-cs"/>
              </a:defRPr>
            </a:lvl1pPr>
            <a:lvl2pPr marL="457200" algn="l" rtl="0" eaLnBrk="0" fontAlgn="base" hangingPunct="0">
              <a:spcBef>
                <a:spcPct val="0"/>
              </a:spcBef>
              <a:spcAft>
                <a:spcPct val="0"/>
              </a:spcAft>
              <a:defRPr sz="8200" kern="1200">
                <a:solidFill>
                  <a:schemeClr val="tx1"/>
                </a:solidFill>
                <a:latin typeface="Times" panose="02020603050405020304"/>
                <a:ea typeface="+mn-ea"/>
                <a:cs typeface="+mn-cs"/>
              </a:defRPr>
            </a:lvl2pPr>
            <a:lvl3pPr marL="914400" algn="l" rtl="0" eaLnBrk="0" fontAlgn="base" hangingPunct="0">
              <a:spcBef>
                <a:spcPct val="0"/>
              </a:spcBef>
              <a:spcAft>
                <a:spcPct val="0"/>
              </a:spcAft>
              <a:defRPr sz="8200" kern="1200">
                <a:solidFill>
                  <a:schemeClr val="tx1"/>
                </a:solidFill>
                <a:latin typeface="Times" panose="02020603050405020304"/>
                <a:ea typeface="+mn-ea"/>
                <a:cs typeface="+mn-cs"/>
              </a:defRPr>
            </a:lvl3pPr>
            <a:lvl4pPr marL="1371600" algn="l" rtl="0" eaLnBrk="0" fontAlgn="base" hangingPunct="0">
              <a:spcBef>
                <a:spcPct val="0"/>
              </a:spcBef>
              <a:spcAft>
                <a:spcPct val="0"/>
              </a:spcAft>
              <a:defRPr sz="8200" kern="1200">
                <a:solidFill>
                  <a:schemeClr val="tx1"/>
                </a:solidFill>
                <a:latin typeface="Times" panose="02020603050405020304"/>
                <a:ea typeface="+mn-ea"/>
                <a:cs typeface="+mn-cs"/>
              </a:defRPr>
            </a:lvl4pPr>
            <a:lvl5pPr marL="1828800" algn="l" rtl="0" eaLnBrk="0" fontAlgn="base" hangingPunct="0">
              <a:spcBef>
                <a:spcPct val="0"/>
              </a:spcBef>
              <a:spcAft>
                <a:spcPct val="0"/>
              </a:spcAft>
              <a:defRPr sz="8200" kern="1200">
                <a:solidFill>
                  <a:schemeClr val="tx1"/>
                </a:solidFill>
                <a:latin typeface="Times" panose="02020603050405020304"/>
                <a:ea typeface="+mn-ea"/>
                <a:cs typeface="+mn-cs"/>
              </a:defRPr>
            </a:lvl5pPr>
            <a:lvl6pPr marL="2286000" algn="l" defTabSz="914400" rtl="0" eaLnBrk="1" latinLnBrk="0" hangingPunct="1">
              <a:defRPr sz="8200" kern="1200">
                <a:solidFill>
                  <a:schemeClr val="tx1"/>
                </a:solidFill>
                <a:latin typeface="Times" panose="02020603050405020304"/>
                <a:ea typeface="+mn-ea"/>
                <a:cs typeface="+mn-cs"/>
              </a:defRPr>
            </a:lvl6pPr>
            <a:lvl7pPr marL="2743200" algn="l" defTabSz="914400" rtl="0" eaLnBrk="1" latinLnBrk="0" hangingPunct="1">
              <a:defRPr sz="8200" kern="1200">
                <a:solidFill>
                  <a:schemeClr val="tx1"/>
                </a:solidFill>
                <a:latin typeface="Times" panose="02020603050405020304"/>
                <a:ea typeface="+mn-ea"/>
                <a:cs typeface="+mn-cs"/>
              </a:defRPr>
            </a:lvl7pPr>
            <a:lvl8pPr marL="3200400" algn="l" defTabSz="914400" rtl="0" eaLnBrk="1" latinLnBrk="0" hangingPunct="1">
              <a:defRPr sz="8200" kern="1200">
                <a:solidFill>
                  <a:schemeClr val="tx1"/>
                </a:solidFill>
                <a:latin typeface="Times" panose="02020603050405020304"/>
                <a:ea typeface="+mn-ea"/>
                <a:cs typeface="+mn-cs"/>
              </a:defRPr>
            </a:lvl8pPr>
            <a:lvl9pPr marL="3657600" algn="l" defTabSz="914400" rtl="0" eaLnBrk="1" latinLnBrk="0" hangingPunct="1">
              <a:defRPr sz="8200" kern="1200">
                <a:solidFill>
                  <a:schemeClr val="tx1"/>
                </a:solidFill>
                <a:latin typeface="Times" panose="02020603050405020304"/>
                <a:ea typeface="+mn-ea"/>
                <a:cs typeface="+mn-cs"/>
              </a:defRPr>
            </a:lvl9pPr>
          </a:lstStyle>
          <a:p>
            <a:pPr algn="ctr" defTabSz="940594">
              <a:spcBef>
                <a:spcPts val="0"/>
              </a:spcBef>
              <a:defRPr/>
            </a:pPr>
            <a:r>
              <a:rPr lang="en-US" sz="1625" b="1" dirty="0">
                <a:solidFill>
                  <a:prstClr val="black"/>
                </a:solidFill>
                <a:effectLst>
                  <a:outerShdw blurRad="38100" dist="38100" dir="2700000" algn="tl">
                    <a:srgbClr val="808080"/>
                  </a:outerShdw>
                </a:effectLst>
                <a:latin typeface="Calibri"/>
                <a:ea typeface="Calibri"/>
                <a:cs typeface="Calibri"/>
              </a:rPr>
              <a:t>Developing a Collaborative Learning Model maximizing Student and Resident Experience</a:t>
            </a:r>
          </a:p>
          <a:p>
            <a:pPr algn="ctr" defTabSz="940594">
              <a:spcBef>
                <a:spcPts val="0"/>
              </a:spcBef>
              <a:defRPr/>
            </a:pPr>
            <a:r>
              <a:rPr lang="en-US" sz="1200" b="1" dirty="0">
                <a:solidFill>
                  <a:prstClr val="black"/>
                </a:solidFill>
                <a:effectLst>
                  <a:outerShdw blurRad="38100" dist="38100" dir="2700000" algn="tl">
                    <a:srgbClr val="808080"/>
                  </a:outerShdw>
                </a:effectLst>
                <a:latin typeface="Calibri"/>
                <a:ea typeface="Calibri"/>
                <a:cs typeface="Calibri"/>
              </a:rPr>
              <a:t>Elizabeth Beiter, MD; Matthew Orischak, MD; Alexis Williams, DO, Jackline Kiprono, MS, Becky Fleig</a:t>
            </a:r>
            <a:r>
              <a:rPr lang="en-US" sz="1350" b="1" dirty="0">
                <a:solidFill>
                  <a:prstClr val="black"/>
                </a:solidFill>
                <a:effectLst>
                  <a:outerShdw blurRad="38100" dist="38100" dir="2700000" algn="tl">
                    <a:srgbClr val="808080"/>
                  </a:outerShdw>
                </a:effectLst>
                <a:latin typeface="Calibri"/>
                <a:ea typeface="Calibri"/>
                <a:cs typeface="Calibri"/>
              </a:rPr>
              <a:t>, MEd</a:t>
            </a:r>
          </a:p>
        </p:txBody>
      </p:sp>
      <p:pic>
        <p:nvPicPr>
          <p:cNvPr id="1026" name="Picture 2" descr="A blue and white logo&#10;&#10;AI-generated content may be incorrect.">
            <a:extLst>
              <a:ext uri="{FF2B5EF4-FFF2-40B4-BE49-F238E27FC236}">
                <a16:creationId xmlns:a16="http://schemas.microsoft.com/office/drawing/2014/main" id="{BBB1ED5A-F51F-4891-7C9E-9EA8514179E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39378" y="286227"/>
            <a:ext cx="1279126" cy="321389"/>
          </a:xfrm>
          <a:prstGeom prst="rect">
            <a:avLst/>
          </a:prstGeom>
          <a:noFill/>
          <a:extLst>
            <a:ext uri="{909E8E84-426E-40DD-AFC4-6F175D3DCCD1}">
              <a14:hiddenFill xmlns:a14="http://schemas.microsoft.com/office/drawing/2010/main">
                <a:solidFill>
                  <a:srgbClr val="FFFFFF"/>
                </a:solidFill>
              </a14:hiddenFill>
            </a:ext>
          </a:extLst>
        </p:spPr>
      </p:pic>
      <p:sp>
        <p:nvSpPr>
          <p:cNvPr id="2" name="Text Box 1283">
            <a:extLst>
              <a:ext uri="{FF2B5EF4-FFF2-40B4-BE49-F238E27FC236}">
                <a16:creationId xmlns:a16="http://schemas.microsoft.com/office/drawing/2014/main" id="{53DB9EF3-19A7-9B19-5B00-23D8D421A680}"/>
              </a:ext>
            </a:extLst>
          </p:cNvPr>
          <p:cNvSpPr txBox="1">
            <a:spLocks noChangeArrowheads="1"/>
          </p:cNvSpPr>
          <p:nvPr/>
        </p:nvSpPr>
        <p:spPr bwMode="auto">
          <a:xfrm>
            <a:off x="7616591" y="1072636"/>
            <a:ext cx="3197062" cy="1469633"/>
          </a:xfrm>
          <a:prstGeom prst="rect">
            <a:avLst/>
          </a:prstGeom>
          <a:solidFill>
            <a:schemeClr val="bg1"/>
          </a:solidFill>
          <a:ln w="9525">
            <a:solidFill>
              <a:schemeClr val="tx1"/>
            </a:solidFill>
            <a:miter lim="800000"/>
            <a:headEnd/>
            <a:tailEnd/>
          </a:ln>
        </p:spPr>
        <p:txBody>
          <a:bodyPr wrap="square" lIns="22860" tIns="11430" rIns="22860" bIns="11430" anchor="t">
            <a:spAutoFit/>
          </a:bodyPr>
          <a:lstStyle>
            <a:defPPr>
              <a:defRPr lang="en-US"/>
            </a:defPPr>
            <a:lvl1pPr marL="457200" algn="l" defTabSz="3762375" rtl="0" eaLnBrk="0" fontAlgn="base" hangingPunct="0">
              <a:spcBef>
                <a:spcPct val="20000"/>
              </a:spcBef>
              <a:spcAft>
                <a:spcPct val="0"/>
              </a:spcAft>
              <a:buChar char="•"/>
              <a:defRPr sz="13200" kern="1200">
                <a:solidFill>
                  <a:schemeClr val="tx1"/>
                </a:solidFill>
                <a:latin typeface="Georgia" pitchFamily="18" charset="0"/>
                <a:ea typeface="+mn-ea"/>
                <a:cs typeface="+mn-cs"/>
              </a:defRPr>
            </a:lvl1pPr>
            <a:lvl2pPr marL="742950" indent="-285750" algn="l" defTabSz="3762375" rtl="0" eaLnBrk="0" fontAlgn="base" hangingPunct="0">
              <a:spcBef>
                <a:spcPct val="20000"/>
              </a:spcBef>
              <a:spcAft>
                <a:spcPct val="0"/>
              </a:spcAft>
              <a:buChar char="–"/>
              <a:defRPr sz="11500" kern="1200">
                <a:solidFill>
                  <a:schemeClr val="tx1"/>
                </a:solidFill>
                <a:latin typeface="Georgia" pitchFamily="18" charset="0"/>
                <a:ea typeface="+mn-ea"/>
                <a:cs typeface="+mn-cs"/>
              </a:defRPr>
            </a:lvl2pPr>
            <a:lvl3pPr marL="1143000" indent="-228600" algn="l" defTabSz="3762375" rtl="0" eaLnBrk="0" fontAlgn="base" hangingPunct="0">
              <a:spcBef>
                <a:spcPct val="20000"/>
              </a:spcBef>
              <a:spcAft>
                <a:spcPct val="0"/>
              </a:spcAft>
              <a:buChar char="•"/>
              <a:defRPr sz="9900" kern="1200">
                <a:solidFill>
                  <a:schemeClr val="tx1"/>
                </a:solidFill>
                <a:latin typeface="Georgia" pitchFamily="18" charset="0"/>
                <a:ea typeface="+mn-ea"/>
                <a:cs typeface="+mn-cs"/>
              </a:defRPr>
            </a:lvl3pPr>
            <a:lvl4pPr marL="1600200" indent="-228600" algn="l" defTabSz="3762375" rtl="0" eaLnBrk="0" fontAlgn="base" hangingPunct="0">
              <a:spcBef>
                <a:spcPct val="20000"/>
              </a:spcBef>
              <a:spcAft>
                <a:spcPct val="0"/>
              </a:spcAft>
              <a:buChar char="–"/>
              <a:defRPr sz="8200" kern="1200">
                <a:solidFill>
                  <a:schemeClr val="tx1"/>
                </a:solidFill>
                <a:latin typeface="Georgia" pitchFamily="18" charset="0"/>
                <a:ea typeface="+mn-ea"/>
                <a:cs typeface="+mn-cs"/>
              </a:defRPr>
            </a:lvl4pPr>
            <a:lvl5pPr marL="2057400" indent="-228600" algn="l" defTabSz="3762375" rtl="0" eaLnBrk="0" fontAlgn="base" hangingPunct="0">
              <a:spcBef>
                <a:spcPct val="20000"/>
              </a:spcBef>
              <a:spcAft>
                <a:spcPct val="0"/>
              </a:spcAft>
              <a:buChar char="»"/>
              <a:defRPr sz="8200" kern="1200">
                <a:solidFill>
                  <a:schemeClr val="tx1"/>
                </a:solidFill>
                <a:latin typeface="Georgia" pitchFamily="18" charset="0"/>
                <a:ea typeface="+mn-ea"/>
                <a:cs typeface="+mn-cs"/>
              </a:defRPr>
            </a:lvl5pPr>
            <a:lvl6pPr marL="2514600" indent="-228600" algn="l" defTabSz="3762375" rtl="0" eaLnBrk="0" fontAlgn="base" latinLnBrk="0" hangingPunct="0">
              <a:spcBef>
                <a:spcPct val="20000"/>
              </a:spcBef>
              <a:spcAft>
                <a:spcPct val="0"/>
              </a:spcAft>
              <a:buChar char="»"/>
              <a:defRPr sz="8200" kern="1200">
                <a:solidFill>
                  <a:schemeClr val="tx1"/>
                </a:solidFill>
                <a:latin typeface="Georgia" pitchFamily="18" charset="0"/>
                <a:ea typeface="+mn-ea"/>
                <a:cs typeface="+mn-cs"/>
              </a:defRPr>
            </a:lvl6pPr>
            <a:lvl7pPr marL="2971800" indent="-228600" algn="l" defTabSz="3762375" rtl="0" eaLnBrk="0" fontAlgn="base" latinLnBrk="0" hangingPunct="0">
              <a:spcBef>
                <a:spcPct val="20000"/>
              </a:spcBef>
              <a:spcAft>
                <a:spcPct val="0"/>
              </a:spcAft>
              <a:buChar char="»"/>
              <a:defRPr sz="8200" kern="1200">
                <a:solidFill>
                  <a:schemeClr val="tx1"/>
                </a:solidFill>
                <a:latin typeface="Georgia" pitchFamily="18" charset="0"/>
                <a:ea typeface="+mn-ea"/>
                <a:cs typeface="+mn-cs"/>
              </a:defRPr>
            </a:lvl7pPr>
            <a:lvl8pPr marL="3429000" indent="-228600" algn="l" defTabSz="3762375" rtl="0" eaLnBrk="0" fontAlgn="base" latinLnBrk="0" hangingPunct="0">
              <a:spcBef>
                <a:spcPct val="20000"/>
              </a:spcBef>
              <a:spcAft>
                <a:spcPct val="0"/>
              </a:spcAft>
              <a:buChar char="»"/>
              <a:defRPr sz="8200" kern="1200">
                <a:solidFill>
                  <a:schemeClr val="tx1"/>
                </a:solidFill>
                <a:latin typeface="Georgia" pitchFamily="18" charset="0"/>
                <a:ea typeface="+mn-ea"/>
                <a:cs typeface="+mn-cs"/>
              </a:defRPr>
            </a:lvl8pPr>
            <a:lvl9pPr marL="3886200" indent="-228600" algn="l" defTabSz="3762375" rtl="0" eaLnBrk="0" fontAlgn="base" latinLnBrk="0" hangingPunct="0">
              <a:spcBef>
                <a:spcPct val="20000"/>
              </a:spcBef>
              <a:spcAft>
                <a:spcPct val="0"/>
              </a:spcAft>
              <a:buChar char="»"/>
              <a:defRPr sz="8200" kern="1200">
                <a:solidFill>
                  <a:schemeClr val="tx1"/>
                </a:solidFill>
                <a:latin typeface="Georgia" pitchFamily="18" charset="0"/>
                <a:ea typeface="+mn-ea"/>
                <a:cs typeface="+mn-cs"/>
              </a:defRPr>
            </a:lvl9pPr>
          </a:lstStyle>
          <a:p>
            <a:pPr marL="114300" defTabSz="940594">
              <a:buFont typeface="Arial"/>
              <a:buChar char="•"/>
              <a:defRPr/>
            </a:pPr>
            <a:r>
              <a:rPr lang="en-US" sz="1000" dirty="0">
                <a:solidFill>
                  <a:prstClr val="black"/>
                </a:solidFill>
                <a:latin typeface="Calibri" panose="020F0502020204030204"/>
                <a:ea typeface="Calibri" panose="020F0502020204030204"/>
                <a:cs typeface="Calibri" panose="020F0502020204030204"/>
              </a:rPr>
              <a:t>Likert- scale responses were summarized as median (IQR) and compared between pre and post using Wilcoxon rank sum test</a:t>
            </a:r>
            <a:endParaRPr lang="en-US" altLang="en-US" sz="1000" dirty="0">
              <a:solidFill>
                <a:prstClr val="black"/>
              </a:solidFill>
              <a:latin typeface="Calibri" panose="020F0502020204030204"/>
              <a:ea typeface="Calibri" panose="020F0502020204030204"/>
              <a:cs typeface="Calibri" panose="020F0502020204030204"/>
            </a:endParaRPr>
          </a:p>
          <a:p>
            <a:pPr marL="114300" defTabSz="940594">
              <a:buFont typeface="Arial"/>
              <a:buChar char="•"/>
              <a:defRPr/>
            </a:pPr>
            <a:r>
              <a:rPr lang="en-US" sz="1000" dirty="0">
                <a:solidFill>
                  <a:prstClr val="black"/>
                </a:solidFill>
                <a:latin typeface="Calibri" panose="020F0502020204030204"/>
                <a:ea typeface="Calibri" panose="020F0502020204030204"/>
                <a:cs typeface="Calibri" panose="020F0502020204030204"/>
              </a:rPr>
              <a:t>Resident confidence scores increased following implementation of the intervention</a:t>
            </a:r>
            <a:endParaRPr lang="en-US" sz="3300" dirty="0">
              <a:solidFill>
                <a:prstClr val="black"/>
              </a:solidFill>
            </a:endParaRPr>
          </a:p>
          <a:p>
            <a:pPr marL="114300" defTabSz="940594">
              <a:buFont typeface="Arial"/>
              <a:buChar char="•"/>
              <a:defRPr/>
            </a:pPr>
            <a:r>
              <a:rPr lang="en-US" sz="1000" dirty="0">
                <a:solidFill>
                  <a:prstClr val="black"/>
                </a:solidFill>
                <a:latin typeface="Calibri" panose="020F0502020204030204"/>
                <a:ea typeface="Calibri" panose="020F0502020204030204"/>
                <a:cs typeface="Calibri" panose="020F0502020204030204"/>
              </a:rPr>
              <a:t>Significant scores were observed in matching patient complexity (P=0.027) and incorporating students without significantly increasing workload (p=0.013)</a:t>
            </a:r>
            <a:endParaRPr lang="en-US" sz="3300" dirty="0">
              <a:solidFill>
                <a:prstClr val="black"/>
              </a:solidFill>
            </a:endParaRPr>
          </a:p>
          <a:p>
            <a:pPr marL="257175" indent="-142875" defTabSz="940594">
              <a:spcBef>
                <a:spcPct val="0"/>
              </a:spcBef>
              <a:buFont typeface="Arial"/>
              <a:buChar char="•"/>
              <a:defRPr/>
            </a:pPr>
            <a:endParaRPr lang="en-US" altLang="en-US" sz="1000" dirty="0">
              <a:solidFill>
                <a:prstClr val="black"/>
              </a:solidFill>
              <a:latin typeface="Calibri" panose="020F0502020204030204"/>
              <a:ea typeface="Calibri" panose="020F0502020204030204"/>
              <a:cs typeface="Calibri" panose="020F0502020204030204"/>
            </a:endParaRPr>
          </a:p>
        </p:txBody>
      </p:sp>
      <p:sp>
        <p:nvSpPr>
          <p:cNvPr id="11" name="Text Box 13">
            <a:extLst>
              <a:ext uri="{FF2B5EF4-FFF2-40B4-BE49-F238E27FC236}">
                <a16:creationId xmlns:a16="http://schemas.microsoft.com/office/drawing/2014/main" id="{4A2DA7D5-67C4-9C08-EE2E-FCF22847BF57}"/>
              </a:ext>
            </a:extLst>
          </p:cNvPr>
          <p:cNvSpPr txBox="1">
            <a:spLocks noChangeArrowheads="1"/>
          </p:cNvSpPr>
          <p:nvPr/>
        </p:nvSpPr>
        <p:spPr bwMode="auto">
          <a:xfrm>
            <a:off x="7598386" y="2550268"/>
            <a:ext cx="3215267" cy="3231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dirty="0">
                <a:solidFill>
                  <a:prstClr val="white"/>
                </a:solidFill>
                <a:latin typeface="Calibri" panose="020F0502020204030204" pitchFamily="34" charset="0"/>
              </a:rPr>
              <a:t>Results: Preliminary</a:t>
            </a:r>
          </a:p>
        </p:txBody>
      </p:sp>
      <p:sp>
        <p:nvSpPr>
          <p:cNvPr id="14" name="Text Box 13">
            <a:extLst>
              <a:ext uri="{FF2B5EF4-FFF2-40B4-BE49-F238E27FC236}">
                <a16:creationId xmlns:a16="http://schemas.microsoft.com/office/drawing/2014/main" id="{C11DA606-0C6A-AB22-F1D3-EA79037E322E}"/>
              </a:ext>
            </a:extLst>
          </p:cNvPr>
          <p:cNvSpPr txBox="1">
            <a:spLocks noChangeArrowheads="1"/>
          </p:cNvSpPr>
          <p:nvPr/>
        </p:nvSpPr>
        <p:spPr bwMode="auto">
          <a:xfrm>
            <a:off x="7612371" y="4073118"/>
            <a:ext cx="3201282" cy="3231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dirty="0">
                <a:solidFill>
                  <a:prstClr val="white"/>
                </a:solidFill>
                <a:latin typeface="Calibri" panose="020F0502020204030204" pitchFamily="34" charset="0"/>
              </a:rPr>
              <a:t>Discussion &amp; Next Steps</a:t>
            </a:r>
          </a:p>
        </p:txBody>
      </p:sp>
      <p:sp>
        <p:nvSpPr>
          <p:cNvPr id="15" name="Text Box 1028">
            <a:extLst>
              <a:ext uri="{FF2B5EF4-FFF2-40B4-BE49-F238E27FC236}">
                <a16:creationId xmlns:a16="http://schemas.microsoft.com/office/drawing/2014/main" id="{B87D3938-9BA0-B1F3-70C0-738CC1860990}"/>
              </a:ext>
            </a:extLst>
          </p:cNvPr>
          <p:cNvSpPr txBox="1">
            <a:spLocks noChangeArrowheads="1"/>
          </p:cNvSpPr>
          <p:nvPr/>
        </p:nvSpPr>
        <p:spPr bwMode="auto">
          <a:xfrm>
            <a:off x="7602416" y="4341195"/>
            <a:ext cx="3201282" cy="2246769"/>
          </a:xfrm>
          <a:prstGeom prst="rect">
            <a:avLst/>
          </a:prstGeom>
          <a:solidFill>
            <a:schemeClr val="bg1"/>
          </a:solidFill>
          <a:ln w="9525">
            <a:solidFill>
              <a:schemeClr val="tx1"/>
            </a:solidFill>
            <a:miter lim="800000"/>
            <a:headEnd/>
            <a:tailEnd/>
          </a:ln>
        </p:spPr>
        <p:txBody>
          <a:bodyPr wrap="square">
            <a:spAutoFit/>
          </a:bodyPr>
          <a:lstStyle>
            <a:lvl1pPr marL="473075" indent="-15875" defTabSz="3762375" eaLnBrk="0" hangingPunct="0">
              <a:spcBef>
                <a:spcPct val="20000"/>
              </a:spcBef>
              <a:buChar char="•"/>
              <a:defRPr sz="13200">
                <a:solidFill>
                  <a:schemeClr val="tx1"/>
                </a:solidFill>
                <a:latin typeface="Georgia" pitchFamily="18" charset="0"/>
              </a:defRPr>
            </a:lvl1pPr>
            <a:lvl2pPr marL="742950" indent="-285750" defTabSz="3762375" eaLnBrk="0" hangingPunct="0">
              <a:spcBef>
                <a:spcPct val="20000"/>
              </a:spcBef>
              <a:buChar char="–"/>
              <a:defRPr sz="11500">
                <a:solidFill>
                  <a:schemeClr val="tx1"/>
                </a:solidFill>
                <a:latin typeface="Georgia" pitchFamily="18" charset="0"/>
              </a:defRPr>
            </a:lvl2pPr>
            <a:lvl3pPr marL="1143000" indent="-228600" defTabSz="3762375" eaLnBrk="0" hangingPunct="0">
              <a:spcBef>
                <a:spcPct val="20000"/>
              </a:spcBef>
              <a:buChar char="•"/>
              <a:defRPr sz="9900">
                <a:solidFill>
                  <a:schemeClr val="tx1"/>
                </a:solidFill>
                <a:latin typeface="Georgia" pitchFamily="18" charset="0"/>
              </a:defRPr>
            </a:lvl3pPr>
            <a:lvl4pPr marL="1600200" indent="-228600" defTabSz="3762375" eaLnBrk="0" hangingPunct="0">
              <a:spcBef>
                <a:spcPct val="20000"/>
              </a:spcBef>
              <a:buChar char="–"/>
              <a:defRPr sz="8200">
                <a:solidFill>
                  <a:schemeClr val="tx1"/>
                </a:solidFill>
                <a:latin typeface="Georgia" pitchFamily="18" charset="0"/>
              </a:defRPr>
            </a:lvl4pPr>
            <a:lvl5pPr marL="2057400" indent="-228600" defTabSz="3762375" eaLnBrk="0" hangingPunct="0">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257175" indent="-142875" defTabSz="940594" fontAlgn="base">
              <a:spcBef>
                <a:spcPct val="0"/>
              </a:spcBef>
              <a:spcAft>
                <a:spcPct val="0"/>
              </a:spcAft>
              <a:buFont typeface="Arial"/>
              <a:buChar char="•"/>
              <a:defRPr/>
            </a:pPr>
            <a:r>
              <a:rPr lang="en-US" altLang="en-US" sz="1000" dirty="0">
                <a:solidFill>
                  <a:prstClr val="black"/>
                </a:solidFill>
                <a:latin typeface="Calibri" panose="020F0502020204030204"/>
              </a:rPr>
              <a:t>Residents' confidence improved following implementation of the collaborative learning model.</a:t>
            </a:r>
          </a:p>
          <a:p>
            <a:pPr marL="257175" indent="-142875" defTabSz="940594" fontAlgn="base">
              <a:spcBef>
                <a:spcPct val="0"/>
              </a:spcBef>
              <a:spcAft>
                <a:spcPct val="0"/>
              </a:spcAft>
              <a:buFont typeface="Arial"/>
              <a:buChar char="•"/>
              <a:defRPr/>
            </a:pPr>
            <a:r>
              <a:rPr lang="en-US" altLang="en-US" sz="1000" dirty="0">
                <a:solidFill>
                  <a:prstClr val="black"/>
                </a:solidFill>
                <a:latin typeface="Calibri" panose="020F0502020204030204"/>
              </a:rPr>
              <a:t>Standardized expectations and feedback process may support more effective resident student collaboration</a:t>
            </a:r>
          </a:p>
          <a:p>
            <a:pPr marL="257175" indent="-142875" defTabSz="940594" fontAlgn="base">
              <a:spcBef>
                <a:spcPct val="0"/>
              </a:spcBef>
              <a:spcAft>
                <a:spcPct val="0"/>
              </a:spcAft>
              <a:buFont typeface="Arial"/>
              <a:buChar char="•"/>
              <a:defRPr/>
            </a:pPr>
            <a:r>
              <a:rPr lang="en-US" altLang="en-US" sz="1000" dirty="0">
                <a:solidFill>
                  <a:prstClr val="black"/>
                </a:solidFill>
                <a:latin typeface="Calibri" panose="020F0502020204030204"/>
              </a:rPr>
              <a:t>Future efforts will focus on broader implementation and continued evaluation.</a:t>
            </a:r>
          </a:p>
          <a:p>
            <a:pPr marL="114300" indent="0" defTabSz="940594" fontAlgn="base">
              <a:spcBef>
                <a:spcPct val="0"/>
              </a:spcBef>
              <a:spcAft>
                <a:spcPct val="0"/>
              </a:spcAft>
              <a:buNone/>
              <a:defRPr/>
            </a:pPr>
            <a:r>
              <a:rPr lang="en-US" altLang="en-US" sz="1000" b="1" dirty="0">
                <a:solidFill>
                  <a:prstClr val="black"/>
                </a:solidFill>
                <a:latin typeface="Calibri" panose="020F0502020204030204"/>
              </a:rPr>
              <a:t>Next steps:</a:t>
            </a:r>
          </a:p>
          <a:p>
            <a:pPr marL="257175" indent="-142875" defTabSz="940594" fontAlgn="base">
              <a:spcBef>
                <a:spcPct val="0"/>
              </a:spcBef>
              <a:spcAft>
                <a:spcPct val="0"/>
              </a:spcAft>
              <a:buFont typeface="Arial"/>
              <a:buChar char="•"/>
              <a:defRPr/>
            </a:pPr>
            <a:r>
              <a:rPr lang="en-US" altLang="en-US" sz="1000" dirty="0">
                <a:solidFill>
                  <a:prstClr val="black"/>
                </a:solidFill>
                <a:latin typeface="Calibri" panose="020F0502020204030204"/>
              </a:rPr>
              <a:t>Lectures for residents educating on adult learning theory and students teaching skills.</a:t>
            </a:r>
          </a:p>
          <a:p>
            <a:pPr marL="257175" indent="-142875" defTabSz="940594" fontAlgn="base">
              <a:spcBef>
                <a:spcPct val="0"/>
              </a:spcBef>
              <a:spcAft>
                <a:spcPct val="0"/>
              </a:spcAft>
              <a:buFont typeface="Arial"/>
              <a:buChar char="•"/>
              <a:defRPr/>
            </a:pPr>
            <a:r>
              <a:rPr lang="en-US" altLang="en-US" sz="1000" dirty="0">
                <a:solidFill>
                  <a:prstClr val="black"/>
                </a:solidFill>
                <a:latin typeface="Calibri" panose="020F0502020204030204"/>
              </a:rPr>
              <a:t>Continued quality improvement for QR code use and adherence</a:t>
            </a:r>
          </a:p>
          <a:p>
            <a:pPr marL="257175" indent="-142875" defTabSz="940594" fontAlgn="base">
              <a:spcBef>
                <a:spcPct val="0"/>
              </a:spcBef>
              <a:spcAft>
                <a:spcPct val="0"/>
              </a:spcAft>
              <a:buFont typeface="Arial"/>
              <a:buChar char="•"/>
              <a:defRPr/>
            </a:pPr>
            <a:r>
              <a:rPr lang="en-US" altLang="en-US" sz="1000" dirty="0">
                <a:solidFill>
                  <a:prstClr val="black"/>
                </a:solidFill>
                <a:latin typeface="Calibri" panose="020F0502020204030204"/>
              </a:rPr>
              <a:t>Creating overview of medical student expectation.</a:t>
            </a:r>
          </a:p>
          <a:p>
            <a:pPr marL="257175" indent="-142875" defTabSz="940594" fontAlgn="base">
              <a:spcBef>
                <a:spcPct val="0"/>
              </a:spcBef>
              <a:spcAft>
                <a:spcPct val="0"/>
              </a:spcAft>
              <a:buFont typeface="Arial"/>
              <a:buChar char="•"/>
              <a:defRPr/>
            </a:pPr>
            <a:r>
              <a:rPr lang="en-US" altLang="en-US" sz="1000" dirty="0">
                <a:solidFill>
                  <a:prstClr val="black"/>
                </a:solidFill>
                <a:latin typeface="Calibri" panose="020F0502020204030204"/>
              </a:rPr>
              <a:t>Repeat resident survey regarding attitudes on clinic.</a:t>
            </a:r>
          </a:p>
        </p:txBody>
      </p:sp>
      <p:pic>
        <p:nvPicPr>
          <p:cNvPr id="19" name="Picture 18">
            <a:extLst>
              <a:ext uri="{FF2B5EF4-FFF2-40B4-BE49-F238E27FC236}">
                <a16:creationId xmlns:a16="http://schemas.microsoft.com/office/drawing/2014/main" id="{0729F64E-B49D-A3D9-11A2-587F90D14F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27048" y="2811870"/>
            <a:ext cx="3134981" cy="1242260"/>
          </a:xfrm>
          <a:prstGeom prst="rect">
            <a:avLst/>
          </a:prstGeom>
        </p:spPr>
      </p:pic>
    </p:spTree>
    <p:extLst>
      <p:ext uri="{BB962C8B-B14F-4D97-AF65-F5344CB8AC3E}">
        <p14:creationId xmlns:p14="http://schemas.microsoft.com/office/powerpoint/2010/main" val="3124217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EB44E-480E-FC32-12D8-55EC521C42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42EC27-FF18-CE05-E020-4DA668D19451}"/>
              </a:ext>
            </a:extLst>
          </p:cNvPr>
          <p:cNvSpPr>
            <a:spLocks noGrp="1"/>
          </p:cNvSpPr>
          <p:nvPr>
            <p:ph type="title"/>
          </p:nvPr>
        </p:nvSpPr>
        <p:spPr>
          <a:xfrm>
            <a:off x="585537" y="591216"/>
            <a:ext cx="10460736" cy="4684996"/>
          </a:xfrm>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a:r>
              <a:rPr lang="en-US" sz="3200" dirty="0">
                <a:solidFill>
                  <a:srgbClr val="92D050"/>
                </a:solidFill>
              </a:rPr>
              <a:t>Baptist Health</a:t>
            </a:r>
            <a:br>
              <a:rPr lang="en-US" sz="3200" dirty="0"/>
            </a:br>
            <a:br>
              <a:rPr lang="en-US" sz="3200" dirty="0"/>
            </a:br>
            <a:br>
              <a:rPr lang="en-US" sz="3200" dirty="0">
                <a:solidFill>
                  <a:schemeClr val="accent6"/>
                </a:solidFill>
              </a:rPr>
            </a:br>
            <a:endParaRPr lang="en-US" sz="3200" dirty="0">
              <a:solidFill>
                <a:schemeClr val="accent6"/>
              </a:solidFill>
            </a:endParaRPr>
          </a:p>
        </p:txBody>
      </p:sp>
    </p:spTree>
    <p:extLst>
      <p:ext uri="{BB962C8B-B14F-4D97-AF65-F5344CB8AC3E}">
        <p14:creationId xmlns:p14="http://schemas.microsoft.com/office/powerpoint/2010/main" val="1466312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43" name="Text Box 15">
            <a:extLst>
              <a:ext uri="{FF2B5EF4-FFF2-40B4-BE49-F238E27FC236}">
                <a16:creationId xmlns:a16="http://schemas.microsoft.com/office/drawing/2014/main" id="{4DFB038D-024B-717D-A49E-3C76318DF2B1}"/>
              </a:ext>
            </a:extLst>
          </p:cNvPr>
          <p:cNvSpPr txBox="1">
            <a:spLocks noChangeArrowheads="1"/>
          </p:cNvSpPr>
          <p:nvPr/>
        </p:nvSpPr>
        <p:spPr bwMode="auto">
          <a:xfrm>
            <a:off x="2895600" y="135070"/>
            <a:ext cx="6375400" cy="792525"/>
          </a:xfrm>
          <a:prstGeom prst="rect">
            <a:avLst/>
          </a:prstGeom>
          <a:noFill/>
          <a:ln w="9525">
            <a:noFill/>
            <a:miter lim="800000"/>
            <a:headEnd/>
            <a:tailEnd/>
          </a:ln>
          <a:effectLst/>
        </p:spPr>
        <p:txBody>
          <a:bodyPr wrap="square" lIns="22860" tIns="11430" rIns="22860" bIns="11430" anchor="t">
            <a:spAutoFit/>
          </a:bodyPr>
          <a:lstStyle/>
          <a:p>
            <a:pPr algn="ctr" defTabSz="940594" eaLnBrk="0" fontAlgn="base" hangingPunct="0">
              <a:spcAft>
                <a:spcPct val="0"/>
              </a:spcAft>
              <a:defRPr/>
            </a:pPr>
            <a:r>
              <a:rPr lang="en-US" sz="1500" b="1" dirty="0">
                <a:solidFill>
                  <a:prstClr val="black"/>
                </a:solidFill>
                <a:latin typeface="Calibri" panose="020F0502020204030204" pitchFamily="34" charset="0"/>
                <a:ea typeface="Calibri" panose="020F0502020204030204" pitchFamily="34" charset="0"/>
                <a:cs typeface="Calibri" panose="020F0502020204030204" pitchFamily="34" charset="0"/>
              </a:rPr>
              <a:t>A Focus on POCUS: Faculty Development to Enhance Bedside Ultrasound Teaching and Procedure Training in Internal Medicine</a:t>
            </a:r>
          </a:p>
          <a:p>
            <a:pPr algn="ctr" defTabSz="940594" eaLnBrk="0" fontAlgn="base" hangingPunct="0">
              <a:spcAft>
                <a:spcPct val="0"/>
              </a:spcAft>
              <a:defRPr/>
            </a:pPr>
            <a:r>
              <a:rPr lang="en-US" sz="1000" dirty="0">
                <a:solidFill>
                  <a:prstClr val="black"/>
                </a:solidFill>
                <a:latin typeface="Calibri"/>
                <a:ea typeface="Calibri"/>
                <a:cs typeface="Calibri"/>
              </a:rPr>
              <a:t>Seema Chandra, MD | Aldo Manresa, DO | Sebastian Suarez Zarate, MD | Justin Ceballos, DO</a:t>
            </a:r>
            <a:r>
              <a:rPr lang="en-US" sz="1000">
                <a:solidFill>
                  <a:prstClr val="black"/>
                </a:solidFill>
                <a:latin typeface="Calibri"/>
                <a:ea typeface="Calibri"/>
                <a:cs typeface="Calibri"/>
              </a:rPr>
              <a:t>| Simon Astor, DO |</a:t>
            </a:r>
          </a:p>
          <a:p>
            <a:pPr algn="ctr" defTabSz="940594" eaLnBrk="0" fontAlgn="base" hangingPunct="0">
              <a:spcAft>
                <a:spcPct val="0"/>
              </a:spcAft>
              <a:defRPr/>
            </a:pPr>
            <a:r>
              <a:rPr lang="en-US" sz="1000">
                <a:solidFill>
                  <a:prstClr val="black"/>
                </a:solidFill>
                <a:latin typeface="Calibri"/>
                <a:ea typeface="Calibri"/>
                <a:cs typeface="Calibri"/>
              </a:rPr>
              <a:t> </a:t>
            </a:r>
            <a:r>
              <a:rPr lang="en-US" sz="1000" dirty="0">
                <a:solidFill>
                  <a:prstClr val="black"/>
                </a:solidFill>
                <a:latin typeface="Calibri"/>
                <a:ea typeface="Calibri"/>
                <a:cs typeface="Calibri"/>
              </a:rPr>
              <a:t>Andres Soto, MD</a:t>
            </a:r>
            <a:endParaRPr lang="en-US" sz="1000" dirty="0">
              <a:solidFill>
                <a:prstClr val="black"/>
              </a:solidFill>
              <a:latin typeface="Calibri" panose="020F0502020204030204" pitchFamily="34" charset="0"/>
              <a:ea typeface="Calibri"/>
              <a:cs typeface="Calibri" panose="020F0502020204030204" pitchFamily="34" charset="0"/>
            </a:endParaRPr>
          </a:p>
        </p:txBody>
      </p:sp>
      <p:grpSp>
        <p:nvGrpSpPr>
          <p:cNvPr id="5126" name="Group 6">
            <a:extLst>
              <a:ext uri="{FF2B5EF4-FFF2-40B4-BE49-F238E27FC236}">
                <a16:creationId xmlns:a16="http://schemas.microsoft.com/office/drawing/2014/main" id="{CD699037-1339-0237-025C-ACF39828896D}"/>
              </a:ext>
            </a:extLst>
          </p:cNvPr>
          <p:cNvGrpSpPr>
            <a:grpSpLocks/>
          </p:cNvGrpSpPr>
          <p:nvPr/>
        </p:nvGrpSpPr>
        <p:grpSpPr bwMode="auto">
          <a:xfrm>
            <a:off x="7641558" y="4373973"/>
            <a:ext cx="3118915" cy="1948429"/>
            <a:chOff x="12879468" y="4418690"/>
            <a:chExt cx="12475502" cy="5928467"/>
          </a:xfrm>
        </p:grpSpPr>
        <p:sp>
          <p:nvSpPr>
            <p:cNvPr id="5149" name="Text Box 13">
              <a:extLst>
                <a:ext uri="{FF2B5EF4-FFF2-40B4-BE49-F238E27FC236}">
                  <a16:creationId xmlns:a16="http://schemas.microsoft.com/office/drawing/2014/main" id="{D1ECA690-509E-FF8F-221D-A5F5C997B59B}"/>
                </a:ext>
              </a:extLst>
            </p:cNvPr>
            <p:cNvSpPr txBox="1">
              <a:spLocks noChangeArrowheads="1"/>
            </p:cNvSpPr>
            <p:nvPr/>
          </p:nvSpPr>
          <p:spPr bwMode="auto">
            <a:xfrm>
              <a:off x="13292103" y="4418690"/>
              <a:ext cx="12062867" cy="983291"/>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a:solidFill>
                    <a:prstClr val="white"/>
                  </a:solidFill>
                  <a:latin typeface="Calibri" panose="020F0502020204030204" pitchFamily="34" charset="0"/>
                </a:rPr>
                <a:t>Discussion</a:t>
              </a:r>
            </a:p>
          </p:txBody>
        </p:sp>
        <p:sp>
          <p:nvSpPr>
            <p:cNvPr id="3" name="Text Box 1283">
              <a:extLst>
                <a:ext uri="{FF2B5EF4-FFF2-40B4-BE49-F238E27FC236}">
                  <a16:creationId xmlns:a16="http://schemas.microsoft.com/office/drawing/2014/main" id="{E20AB7FF-66C5-816D-79D0-FF9A9EBD74B9}"/>
                </a:ext>
              </a:extLst>
            </p:cNvPr>
            <p:cNvSpPr txBox="1">
              <a:spLocks noChangeArrowheads="1"/>
            </p:cNvSpPr>
            <p:nvPr/>
          </p:nvSpPr>
          <p:spPr bwMode="auto">
            <a:xfrm>
              <a:off x="12879468" y="5219989"/>
              <a:ext cx="12475502" cy="5127168"/>
            </a:xfrm>
            <a:prstGeom prst="rect">
              <a:avLst/>
            </a:prstGeom>
            <a:solidFill>
              <a:schemeClr val="bg1"/>
            </a:solidFill>
            <a:ln w="9525">
              <a:noFill/>
              <a:miter lim="800000"/>
              <a:headEnd/>
              <a:tailEnd/>
            </a:ln>
          </p:spPr>
          <p:txBody>
            <a:bodyPr wrap="square" lIns="22860" tIns="11430" rIns="22860" bIns="11430" anchor="t">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114300" defTabSz="940594" eaLnBrk="0" fontAlgn="base" hangingPunct="0">
                <a:spcAft>
                  <a:spcPct val="0"/>
                </a:spcAft>
                <a:buNone/>
              </a:pPr>
              <a:r>
                <a:rPr lang="en-US" sz="750" dirty="0">
                  <a:solidFill>
                    <a:prstClr val="black"/>
                  </a:solidFill>
                  <a:latin typeface="Calibri" panose="020F0502020204030204" pitchFamily="34" charset="0"/>
                  <a:ea typeface="Calibri" panose="020F0502020204030204" pitchFamily="34" charset="0"/>
                  <a:cs typeface="Calibri" panose="020F0502020204030204" pitchFamily="34" charset="0"/>
                </a:rPr>
                <a:t>This descriptive education innovation examines the utility of implementing a faculty-first POCUS training program within a new internal medicine residency. Twenty-two hospitalists completed the curriculum and are now participating in a longitudinal quality assurance program. The majority of participants had limited prior ultrasound experience. Only one (5%) reported actively using POCUS before the workshop, highlighting two common barriers: limited faculty training and confidence.</a:t>
              </a:r>
            </a:p>
            <a:p>
              <a:pPr marL="114300" defTabSz="940594" eaLnBrk="0" fontAlgn="base" hangingPunct="0">
                <a:spcAft>
                  <a:spcPct val="0"/>
                </a:spcAft>
                <a:buNone/>
              </a:pPr>
              <a:r>
                <a:rPr lang="en-US" sz="750" dirty="0">
                  <a:solidFill>
                    <a:prstClr val="black"/>
                  </a:solidFill>
                  <a:latin typeface="Calibri" panose="020F0502020204030204" pitchFamily="34" charset="0"/>
                  <a:ea typeface="Calibri" panose="020F0502020204030204" pitchFamily="34" charset="0"/>
                  <a:cs typeface="Calibri" panose="020F0502020204030204" pitchFamily="34" charset="0"/>
                </a:rPr>
                <a:t>Three faculty have pursued additional training in procedure training as we build our resident procedure team which started in September 2026.</a:t>
              </a:r>
            </a:p>
            <a:p>
              <a:pPr marL="114300" defTabSz="940594" eaLnBrk="0" fontAlgn="base" hangingPunct="0">
                <a:spcAft>
                  <a:spcPct val="0"/>
                </a:spcAft>
                <a:buNone/>
              </a:pPr>
              <a:r>
                <a:rPr lang="en-US" sz="750" dirty="0">
                  <a:solidFill>
                    <a:prstClr val="black"/>
                  </a:solidFill>
                  <a:latin typeface="Calibri" panose="020F0502020204030204" pitchFamily="34" charset="0"/>
                  <a:ea typeface="Calibri" panose="020F0502020204030204" pitchFamily="34" charset="0"/>
                  <a:cs typeface="Calibri" panose="020F0502020204030204" pitchFamily="34" charset="0"/>
                </a:rPr>
                <a:t>By prioritizing hospitalist faculty skills development, this program expands opportunities for residents to learn ultrasound during routine patient care. Integrating POCUS into bedside rounds allows residents to observe and practice ultrasound in real clinical contexts while supporting clinical decision-making.</a:t>
              </a:r>
            </a:p>
          </p:txBody>
        </p:sp>
      </p:grpSp>
      <p:sp>
        <p:nvSpPr>
          <p:cNvPr id="4119" name="Text Box 1283">
            <a:extLst>
              <a:ext uri="{FF2B5EF4-FFF2-40B4-BE49-F238E27FC236}">
                <a16:creationId xmlns:a16="http://schemas.microsoft.com/office/drawing/2014/main" id="{66C04072-0731-044E-5B1A-70AA5EDAA3DA}"/>
              </a:ext>
            </a:extLst>
          </p:cNvPr>
          <p:cNvSpPr txBox="1">
            <a:spLocks noChangeArrowheads="1"/>
          </p:cNvSpPr>
          <p:nvPr/>
        </p:nvSpPr>
        <p:spPr bwMode="auto">
          <a:xfrm>
            <a:off x="1385887" y="1347659"/>
            <a:ext cx="3000517" cy="3490186"/>
          </a:xfrm>
          <a:prstGeom prst="rect">
            <a:avLst/>
          </a:prstGeom>
          <a:solidFill>
            <a:schemeClr val="bg1"/>
          </a:solidFill>
          <a:ln w="9525">
            <a:noFill/>
            <a:miter lim="800000"/>
            <a:headEnd/>
            <a:tailEnd/>
          </a:ln>
        </p:spPr>
        <p:txBody>
          <a:bodyPr wrap="square" lIns="22860" tIns="11430" rIns="22860" bIns="11430" anchor="t">
            <a:spAutoFit/>
          </a:bodyPr>
          <a:lstStyle>
            <a:lvl1pPr marL="457200"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marL="68580" defTabSz="940594" eaLnBrk="0" fontAlgn="base" hangingPunct="0">
              <a:spcBef>
                <a:spcPts val="0"/>
              </a:spcBef>
              <a:spcAft>
                <a:spcPct val="0"/>
              </a:spcAft>
              <a:buNone/>
            </a:pPr>
            <a:r>
              <a:rPr lang="en-US" sz="750" dirty="0">
                <a:solidFill>
                  <a:prstClr val="black"/>
                </a:solidFill>
                <a:latin typeface="Calibri" panose="020F0502020204030204" pitchFamily="34" charset="0"/>
                <a:ea typeface="Calibri" panose="020F0502020204030204" pitchFamily="34" charset="0"/>
                <a:cs typeface="Calibri" panose="020F0502020204030204" pitchFamily="34" charset="0"/>
              </a:rPr>
              <a:t>Point-of-care ultrasound (POCUS) is increasingly recognized as a valuable bedside diagnostic tool in internal medicine and hospital medicine. When used at the bedside, ultrasound can improve diagnostic accuracy, enhance physical examination, and support clinical decision-making in hospitalized patients.¹ ² Despite growing interest among trainees, adoption of POCUS within hospital medicine remains limited, often due to lack of faculty training, supervision, and confidence in ultrasound use.¹ ³</a:t>
            </a:r>
          </a:p>
          <a:p>
            <a:pPr marL="68580" defTabSz="940594" eaLnBrk="0" fontAlgn="base" hangingPunct="0">
              <a:spcBef>
                <a:spcPts val="0"/>
              </a:spcBef>
              <a:spcAft>
                <a:spcPct val="0"/>
              </a:spcAft>
              <a:buNone/>
            </a:pPr>
            <a:r>
              <a:rPr lang="en-US" sz="750" dirty="0">
                <a:solidFill>
                  <a:prstClr val="black"/>
                </a:solidFill>
                <a:latin typeface="Calibri" panose="020F0502020204030204" pitchFamily="34" charset="0"/>
                <a:ea typeface="Calibri" panose="020F0502020204030204" pitchFamily="34" charset="0"/>
                <a:cs typeface="Calibri" panose="020F0502020204030204" pitchFamily="34" charset="0"/>
              </a:rPr>
              <a:t>The FIU/Baptist Internal Medicine Residency welcomed its first class of thirty residents in June 2025.  In developing the curriculum, we identified POCUS education as a key component. However, without faculty expertise, POCUS experience is limited for the simulation lab and dedicated practice sessions, and there is no role modeling of its applicability in daily care.  While ultrasounds were previously available for hospitalist use, they were rarely used and there was no formal curriculum in place. </a:t>
            </a:r>
          </a:p>
          <a:p>
            <a:pPr marL="68580" defTabSz="940594" eaLnBrk="0" fontAlgn="base" hangingPunct="0">
              <a:spcBef>
                <a:spcPts val="0"/>
              </a:spcBef>
              <a:spcAft>
                <a:spcPct val="0"/>
              </a:spcAft>
              <a:buNone/>
            </a:pPr>
            <a:r>
              <a:rPr lang="en-US" sz="750" dirty="0">
                <a:solidFill>
                  <a:prstClr val="black"/>
                </a:solidFill>
                <a:latin typeface="Calibri" panose="020F0502020204030204" pitchFamily="34" charset="0"/>
                <a:ea typeface="Calibri" panose="020F0502020204030204" pitchFamily="34" charset="0"/>
                <a:cs typeface="Calibri" panose="020F0502020204030204" pitchFamily="34" charset="0"/>
              </a:rPr>
              <a:t>This initiative aims to establish a sustainable model for integrating ultrasound into hospital medicine practice and the resident learning environment through a faculty-first training approach with the goal of promoting real-world bedside ultrasound use and enhancing the clinical learning environment for residents</a:t>
            </a:r>
            <a:r>
              <a:rPr lang="en-US" sz="700" dirty="0">
                <a:solidFill>
                  <a:prstClr val="black"/>
                </a:solidFill>
                <a:latin typeface="Calibri" panose="020F0502020204030204" pitchFamily="34" charset="0"/>
                <a:ea typeface="Calibri" panose="020F0502020204030204" pitchFamily="34" charset="0"/>
                <a:cs typeface="Calibri" panose="020F0502020204030204" pitchFamily="34" charset="0"/>
              </a:rPr>
              <a:t>..</a:t>
            </a:r>
          </a:p>
          <a:p>
            <a:pPr marL="68580" defTabSz="940594" eaLnBrk="0" fontAlgn="base" hangingPunct="0">
              <a:spcBef>
                <a:spcPts val="0"/>
              </a:spcBef>
              <a:spcAft>
                <a:spcPct val="0"/>
              </a:spcAft>
              <a:buNone/>
            </a:pPr>
            <a:endParaRPr lang="en-US" sz="300" b="1" u="sng"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68580" defTabSz="940594" eaLnBrk="0" fontAlgn="base" hangingPunct="0">
              <a:spcBef>
                <a:spcPts val="0"/>
              </a:spcBef>
              <a:spcAft>
                <a:spcPct val="0"/>
              </a:spcAft>
              <a:buNone/>
            </a:pPr>
            <a:r>
              <a:rPr lang="en-US" sz="600" b="1" u="sng" dirty="0">
                <a:solidFill>
                  <a:prstClr val="black"/>
                </a:solidFill>
                <a:latin typeface="Calibri" panose="020F0502020204030204" pitchFamily="34" charset="0"/>
                <a:ea typeface="Calibri" panose="020F0502020204030204" pitchFamily="34" charset="0"/>
                <a:cs typeface="Calibri" panose="020F0502020204030204" pitchFamily="34" charset="0"/>
              </a:rPr>
              <a:t>References:</a:t>
            </a:r>
          </a:p>
          <a:p>
            <a:pPr marL="200025" lvl="1" indent="-128588" defTabSz="228600" eaLnBrk="0" fontAlgn="base" hangingPunct="0">
              <a:spcBef>
                <a:spcPct val="0"/>
              </a:spcBef>
              <a:spcAft>
                <a:spcPct val="0"/>
              </a:spcAft>
              <a:buFont typeface="+mj-lt"/>
              <a:buAutoNum type="arabicPeriod"/>
            </a:pPr>
            <a:r>
              <a:rPr lang="en-US" altLang="en-US" sz="600" dirty="0">
                <a:solidFill>
                  <a:prstClr val="black"/>
                </a:solidFill>
                <a:latin typeface="Calibri" panose="020F0502020204030204" pitchFamily="34" charset="0"/>
                <a:ea typeface="Calibri" panose="020F0502020204030204" pitchFamily="34" charset="0"/>
                <a:cs typeface="Calibri" panose="020F0502020204030204" pitchFamily="34" charset="0"/>
              </a:rPr>
              <a:t>Soni NJ, Schnobrich D, Mathews BK, et al. Point-of-Care Ultrasound for Hospitalists: A Position Statement of the Society of Hospital Medicine. </a:t>
            </a:r>
            <a:r>
              <a:rPr lang="en-US" altLang="en-US" sz="600" i="1" dirty="0">
                <a:solidFill>
                  <a:prstClr val="black"/>
                </a:solidFill>
                <a:latin typeface="Calibri" panose="020F0502020204030204" pitchFamily="34" charset="0"/>
                <a:ea typeface="Calibri" panose="020F0502020204030204" pitchFamily="34" charset="0"/>
                <a:cs typeface="Calibri" panose="020F0502020204030204" pitchFamily="34" charset="0"/>
              </a:rPr>
              <a:t>Journal of Hospital Medicine.</a:t>
            </a:r>
            <a:r>
              <a:rPr lang="en-US" altLang="en-US" sz="600" dirty="0">
                <a:solidFill>
                  <a:prstClr val="black"/>
                </a:solidFill>
                <a:latin typeface="Calibri" panose="020F0502020204030204" pitchFamily="34" charset="0"/>
                <a:ea typeface="Calibri" panose="020F0502020204030204" pitchFamily="34" charset="0"/>
                <a:cs typeface="Calibri" panose="020F0502020204030204" pitchFamily="34" charset="0"/>
              </a:rPr>
              <a:t> 2019;14:E1–E6.</a:t>
            </a:r>
          </a:p>
          <a:p>
            <a:pPr marL="200025" lvl="1" indent="-128588" defTabSz="228600" eaLnBrk="0" fontAlgn="base" hangingPunct="0">
              <a:spcBef>
                <a:spcPct val="0"/>
              </a:spcBef>
              <a:spcAft>
                <a:spcPct val="0"/>
              </a:spcAft>
              <a:buFont typeface="+mj-lt"/>
              <a:buAutoNum type="arabicPeriod"/>
            </a:pPr>
            <a:r>
              <a:rPr lang="en-US" altLang="en-US" sz="600" dirty="0">
                <a:solidFill>
                  <a:prstClr val="black"/>
                </a:solidFill>
                <a:latin typeface="Calibri" panose="020F0502020204030204" pitchFamily="34" charset="0"/>
                <a:ea typeface="Calibri" panose="020F0502020204030204" pitchFamily="34" charset="0"/>
                <a:cs typeface="Calibri" panose="020F0502020204030204" pitchFamily="34" charset="0"/>
              </a:rPr>
              <a:t>Moore CL, Copel JA. Point-of-care ultrasonography. </a:t>
            </a:r>
            <a:r>
              <a:rPr lang="en-US" altLang="en-US" sz="600" i="1" dirty="0">
                <a:solidFill>
                  <a:prstClr val="black"/>
                </a:solidFill>
                <a:latin typeface="Calibri" panose="020F0502020204030204" pitchFamily="34" charset="0"/>
                <a:ea typeface="Calibri" panose="020F0502020204030204" pitchFamily="34" charset="0"/>
                <a:cs typeface="Calibri" panose="020F0502020204030204" pitchFamily="34" charset="0"/>
              </a:rPr>
              <a:t>New England Journal of Medicine.</a:t>
            </a:r>
            <a:r>
              <a:rPr lang="en-US" altLang="en-US" sz="600" dirty="0">
                <a:solidFill>
                  <a:prstClr val="black"/>
                </a:solidFill>
                <a:latin typeface="Calibri" panose="020F0502020204030204" pitchFamily="34" charset="0"/>
                <a:ea typeface="Calibri" panose="020F0502020204030204" pitchFamily="34" charset="0"/>
                <a:cs typeface="Calibri" panose="020F0502020204030204" pitchFamily="34" charset="0"/>
              </a:rPr>
              <a:t> 2011;364:749–757.</a:t>
            </a:r>
          </a:p>
          <a:p>
            <a:pPr marL="200025" lvl="1" indent="-128588" defTabSz="228600" eaLnBrk="0" fontAlgn="base" hangingPunct="0">
              <a:spcBef>
                <a:spcPct val="0"/>
              </a:spcBef>
              <a:spcAft>
                <a:spcPct val="0"/>
              </a:spcAft>
              <a:buFont typeface="+mj-lt"/>
              <a:buAutoNum type="arabicPeriod"/>
            </a:pPr>
            <a:r>
              <a:rPr lang="en-US" altLang="en-US" sz="600" dirty="0">
                <a:solidFill>
                  <a:prstClr val="black"/>
                </a:solidFill>
                <a:latin typeface="Calibri" panose="020F0502020204030204" pitchFamily="34" charset="0"/>
                <a:ea typeface="Calibri" panose="020F0502020204030204" pitchFamily="34" charset="0"/>
                <a:cs typeface="Calibri" panose="020F0502020204030204" pitchFamily="34" charset="0"/>
              </a:rPr>
              <a:t>LoPresti CM, Schnobrich DJ, </a:t>
            </a:r>
            <a:r>
              <a:rPr lang="en-US" altLang="en-US" sz="600" dirty="0" err="1">
                <a:solidFill>
                  <a:prstClr val="black"/>
                </a:solidFill>
                <a:latin typeface="Calibri" panose="020F0502020204030204" pitchFamily="34" charset="0"/>
                <a:ea typeface="Calibri" panose="020F0502020204030204" pitchFamily="34" charset="0"/>
                <a:cs typeface="Calibri" panose="020F0502020204030204" pitchFamily="34" charset="0"/>
              </a:rPr>
              <a:t>Dversdal</a:t>
            </a:r>
            <a:r>
              <a:rPr lang="en-US" altLang="en-US" sz="600" dirty="0">
                <a:solidFill>
                  <a:prstClr val="black"/>
                </a:solidFill>
                <a:latin typeface="Calibri" panose="020F0502020204030204" pitchFamily="34" charset="0"/>
                <a:ea typeface="Calibri" panose="020F0502020204030204" pitchFamily="34" charset="0"/>
                <a:cs typeface="Calibri" panose="020F0502020204030204" pitchFamily="34" charset="0"/>
              </a:rPr>
              <a:t> RK, Schembri F. A Road Map for Point-of-Care Ultrasound Training in Internal Medicine Residency. </a:t>
            </a:r>
            <a:r>
              <a:rPr lang="en-US" altLang="en-US" sz="600" i="1" dirty="0">
                <a:solidFill>
                  <a:prstClr val="black"/>
                </a:solidFill>
                <a:latin typeface="Calibri" panose="020F0502020204030204" pitchFamily="34" charset="0"/>
                <a:ea typeface="Calibri" panose="020F0502020204030204" pitchFamily="34" charset="0"/>
                <a:cs typeface="Calibri" panose="020F0502020204030204" pitchFamily="34" charset="0"/>
              </a:rPr>
              <a:t>The Ultrasound Journal.</a:t>
            </a:r>
            <a:r>
              <a:rPr lang="en-US" altLang="en-US" sz="600" dirty="0">
                <a:solidFill>
                  <a:prstClr val="black"/>
                </a:solidFill>
                <a:latin typeface="Calibri" panose="020F0502020204030204" pitchFamily="34" charset="0"/>
                <a:ea typeface="Calibri" panose="020F0502020204030204" pitchFamily="34" charset="0"/>
                <a:cs typeface="Calibri" panose="020F0502020204030204" pitchFamily="34" charset="0"/>
              </a:rPr>
              <a:t> 2019;11:10.</a:t>
            </a:r>
          </a:p>
          <a:p>
            <a:pPr marL="114300" defTabSz="940594" eaLnBrk="0" fontAlgn="base" hangingPunct="0">
              <a:spcAft>
                <a:spcPct val="0"/>
              </a:spcAft>
              <a:buNone/>
            </a:pPr>
            <a:endParaRPr lang="en-US" sz="7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114300" defTabSz="940594" eaLnBrk="0" fontAlgn="base" hangingPunct="0">
              <a:spcAft>
                <a:spcPct val="0"/>
              </a:spcAft>
              <a:buNone/>
            </a:pPr>
            <a:endParaRPr lang="en-US" sz="7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grpSp>
        <p:nvGrpSpPr>
          <p:cNvPr id="5129" name="Group 13">
            <a:extLst>
              <a:ext uri="{FF2B5EF4-FFF2-40B4-BE49-F238E27FC236}">
                <a16:creationId xmlns:a16="http://schemas.microsoft.com/office/drawing/2014/main" id="{B485A2EA-0B36-F2AC-F9AC-9F1E5104C098}"/>
              </a:ext>
            </a:extLst>
          </p:cNvPr>
          <p:cNvGrpSpPr>
            <a:grpSpLocks/>
          </p:cNvGrpSpPr>
          <p:nvPr/>
        </p:nvGrpSpPr>
        <p:grpSpPr bwMode="auto">
          <a:xfrm>
            <a:off x="4470003" y="4371753"/>
            <a:ext cx="3156848" cy="2382000"/>
            <a:chOff x="25362596" y="4781156"/>
            <a:chExt cx="12627714" cy="2039131"/>
          </a:xfrm>
        </p:grpSpPr>
        <p:sp>
          <p:nvSpPr>
            <p:cNvPr id="5143" name="Text Box 13">
              <a:extLst>
                <a:ext uri="{FF2B5EF4-FFF2-40B4-BE49-F238E27FC236}">
                  <a16:creationId xmlns:a16="http://schemas.microsoft.com/office/drawing/2014/main" id="{3B482CF8-4442-5952-D614-82AE2FBCB59D}"/>
                </a:ext>
              </a:extLst>
            </p:cNvPr>
            <p:cNvSpPr txBox="1">
              <a:spLocks noChangeArrowheads="1"/>
            </p:cNvSpPr>
            <p:nvPr/>
          </p:nvSpPr>
          <p:spPr bwMode="auto">
            <a:xfrm>
              <a:off x="25743026" y="4781156"/>
              <a:ext cx="12247280" cy="276648"/>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dirty="0">
                  <a:solidFill>
                    <a:prstClr val="white"/>
                  </a:solidFill>
                  <a:latin typeface="Calibri" panose="020F0502020204030204" pitchFamily="34" charset="0"/>
                </a:rPr>
                <a:t>Measures</a:t>
              </a:r>
            </a:p>
          </p:txBody>
        </p:sp>
        <p:sp>
          <p:nvSpPr>
            <p:cNvPr id="2" name="Text Box 1283">
              <a:extLst>
                <a:ext uri="{FF2B5EF4-FFF2-40B4-BE49-F238E27FC236}">
                  <a16:creationId xmlns:a16="http://schemas.microsoft.com/office/drawing/2014/main" id="{C165605D-42B7-8E0F-A1AE-FED61A08D7B3}"/>
                </a:ext>
              </a:extLst>
            </p:cNvPr>
            <p:cNvSpPr txBox="1">
              <a:spLocks noChangeArrowheads="1"/>
            </p:cNvSpPr>
            <p:nvPr/>
          </p:nvSpPr>
          <p:spPr bwMode="auto">
            <a:xfrm>
              <a:off x="25362596" y="5028659"/>
              <a:ext cx="12627714" cy="1791628"/>
            </a:xfrm>
            <a:prstGeom prst="rect">
              <a:avLst/>
            </a:prstGeom>
            <a:solidFill>
              <a:schemeClr val="bg1"/>
            </a:solidFill>
            <a:ln w="9525">
              <a:noFill/>
              <a:miter lim="800000"/>
              <a:headEnd/>
              <a:tailEnd/>
            </a:ln>
          </p:spPr>
          <p:txBody>
            <a:bodyPr wrap="square" lIns="22860" tIns="11430" rIns="22860" bIns="11430" anchor="t">
              <a:spAutoFit/>
            </a:bodyPr>
            <a:lstStyle>
              <a:lvl1pPr marL="457200" defTabSz="3762375" eaLnBrk="0" hangingPunct="0">
                <a:spcBef>
                  <a:spcPct val="20000"/>
                </a:spcBef>
                <a:buChar char="•"/>
                <a:defRPr sz="13200">
                  <a:solidFill>
                    <a:schemeClr val="tx1"/>
                  </a:solidFill>
                  <a:latin typeface="Georgia" pitchFamily="18" charset="0"/>
                </a:defRPr>
              </a:lvl1pPr>
              <a:lvl2pPr marL="742950" indent="-285750" defTabSz="3762375" eaLnBrk="0" hangingPunct="0">
                <a:spcBef>
                  <a:spcPct val="20000"/>
                </a:spcBef>
                <a:buChar char="–"/>
                <a:defRPr sz="11500">
                  <a:solidFill>
                    <a:schemeClr val="tx1"/>
                  </a:solidFill>
                  <a:latin typeface="Georgia" pitchFamily="18" charset="0"/>
                </a:defRPr>
              </a:lvl2pPr>
              <a:lvl3pPr marL="1143000" indent="-228600" defTabSz="3762375" eaLnBrk="0" hangingPunct="0">
                <a:spcBef>
                  <a:spcPct val="20000"/>
                </a:spcBef>
                <a:buChar char="•"/>
                <a:defRPr sz="9900">
                  <a:solidFill>
                    <a:schemeClr val="tx1"/>
                  </a:solidFill>
                  <a:latin typeface="Georgia" pitchFamily="18" charset="0"/>
                </a:defRPr>
              </a:lvl3pPr>
              <a:lvl4pPr marL="1600200" indent="-228600" defTabSz="3762375" eaLnBrk="0" hangingPunct="0">
                <a:spcBef>
                  <a:spcPct val="20000"/>
                </a:spcBef>
                <a:buChar char="–"/>
                <a:defRPr sz="8200">
                  <a:solidFill>
                    <a:schemeClr val="tx1"/>
                  </a:solidFill>
                  <a:latin typeface="Georgia" pitchFamily="18" charset="0"/>
                </a:defRPr>
              </a:lvl4pPr>
              <a:lvl5pPr marL="2057400" indent="-228600" defTabSz="3762375" eaLnBrk="0" hangingPunct="0">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114300" defTabSz="940594" fontAlgn="base">
                <a:spcBef>
                  <a:spcPts val="0"/>
                </a:spcBef>
                <a:spcAft>
                  <a:spcPct val="0"/>
                </a:spcAft>
                <a:buNone/>
              </a:pPr>
              <a:r>
                <a:rPr lang="en-US" sz="800" b="1" dirty="0">
                  <a:solidFill>
                    <a:prstClr val="black"/>
                  </a:solidFill>
                  <a:latin typeface="Calibri" panose="020F0502020204030204" pitchFamily="34" charset="0"/>
                  <a:ea typeface="Calibri" panose="020F0502020204030204" pitchFamily="34" charset="0"/>
                  <a:cs typeface="Calibri" panose="020F0502020204030204" pitchFamily="34" charset="0"/>
                </a:rPr>
                <a:t>Faculty measures</a:t>
              </a:r>
              <a:endParaRPr lang="en-US" sz="8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114300" defTabSz="940594" fontAlgn="base">
                <a:spcBef>
                  <a:spcPts val="0"/>
                </a:spcBef>
                <a:spcAft>
                  <a:spcPct val="0"/>
                </a:spcAft>
                <a:buFont typeface="Arial" panose="020B0604020202020204" pitchFamily="34" charset="0"/>
                <a:buChar char="•"/>
              </a:pPr>
              <a:r>
                <a:rPr lang="en-US" sz="750" dirty="0">
                  <a:solidFill>
                    <a:prstClr val="black"/>
                  </a:solidFill>
                  <a:latin typeface="Calibri" panose="020F0502020204030204" pitchFamily="34" charset="0"/>
                  <a:ea typeface="Calibri" panose="020F0502020204030204" pitchFamily="34" charset="0"/>
                  <a:cs typeface="Calibri" panose="020F0502020204030204" pitchFamily="34" charset="0"/>
                </a:rPr>
                <a:t>Number of hospitalists completing the POCUS training curriculum</a:t>
              </a:r>
            </a:p>
            <a:p>
              <a:pPr marL="114300" defTabSz="940594" fontAlgn="base">
                <a:spcBef>
                  <a:spcPts val="0"/>
                </a:spcBef>
                <a:spcAft>
                  <a:spcPct val="0"/>
                </a:spcAft>
                <a:buFont typeface="Arial" panose="020B0604020202020204" pitchFamily="34" charset="0"/>
                <a:buChar char="•"/>
              </a:pPr>
              <a:r>
                <a:rPr lang="en-US" sz="750" dirty="0">
                  <a:solidFill>
                    <a:prstClr val="black"/>
                  </a:solidFill>
                  <a:latin typeface="Calibri" panose="020F0502020204030204" pitchFamily="34" charset="0"/>
                  <a:ea typeface="Calibri" panose="020F0502020204030204" pitchFamily="34" charset="0"/>
                  <a:cs typeface="Calibri" panose="020F0502020204030204" pitchFamily="34" charset="0"/>
                </a:rPr>
                <a:t>Adoption of handheld ultrasound use during hospital medicine service</a:t>
              </a:r>
            </a:p>
            <a:p>
              <a:pPr marL="114300" defTabSz="940594" fontAlgn="base">
                <a:spcBef>
                  <a:spcPts val="0"/>
                </a:spcBef>
                <a:spcAft>
                  <a:spcPct val="0"/>
                </a:spcAft>
                <a:buFont typeface="Arial" panose="020B0604020202020204" pitchFamily="34" charset="0"/>
                <a:buChar char="•"/>
              </a:pPr>
              <a:r>
                <a:rPr lang="en-US" sz="750" dirty="0">
                  <a:solidFill>
                    <a:prstClr val="black"/>
                  </a:solidFill>
                  <a:latin typeface="Calibri" panose="020F0502020204030204" pitchFamily="34" charset="0"/>
                  <a:ea typeface="Calibri" panose="020F0502020204030204" pitchFamily="34" charset="0"/>
                  <a:cs typeface="Calibri" panose="020F0502020204030204" pitchFamily="34" charset="0"/>
                </a:rPr>
                <a:t>Participation in scan portfolio development and quality assurance review</a:t>
              </a:r>
            </a:p>
            <a:p>
              <a:pPr marL="114300" defTabSz="940594" fontAlgn="base">
                <a:spcBef>
                  <a:spcPts val="0"/>
                </a:spcBef>
                <a:spcAft>
                  <a:spcPct val="0"/>
                </a:spcAft>
                <a:buFont typeface="Arial" panose="020B0604020202020204" pitchFamily="34" charset="0"/>
                <a:buChar char="•"/>
              </a:pPr>
              <a:r>
                <a:rPr lang="en-US" sz="750" dirty="0">
                  <a:solidFill>
                    <a:prstClr val="black"/>
                  </a:solidFill>
                  <a:latin typeface="Calibri" panose="020F0502020204030204" pitchFamily="34" charset="0"/>
                  <a:ea typeface="Calibri" panose="020F0502020204030204" pitchFamily="34" charset="0"/>
                  <a:cs typeface="Calibri" panose="020F0502020204030204" pitchFamily="34" charset="0"/>
                </a:rPr>
                <a:t>Credentialing in POCUS and in bedside procedures</a:t>
              </a:r>
            </a:p>
            <a:p>
              <a:pPr marL="114300" defTabSz="940594" fontAlgn="base">
                <a:spcBef>
                  <a:spcPts val="0"/>
                </a:spcBef>
                <a:spcAft>
                  <a:spcPct val="0"/>
                </a:spcAft>
                <a:buNone/>
              </a:pPr>
              <a:endParaRPr lang="en-US" sz="7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114300" defTabSz="940594" fontAlgn="base">
                <a:spcBef>
                  <a:spcPts val="0"/>
                </a:spcBef>
                <a:spcAft>
                  <a:spcPct val="0"/>
                </a:spcAft>
                <a:buNone/>
              </a:pPr>
              <a:r>
                <a:rPr lang="en-US" sz="800" b="1" dirty="0">
                  <a:solidFill>
                    <a:prstClr val="black"/>
                  </a:solidFill>
                  <a:latin typeface="Calibri" panose="020F0502020204030204" pitchFamily="34" charset="0"/>
                  <a:ea typeface="Calibri" panose="020F0502020204030204" pitchFamily="34" charset="0"/>
                  <a:cs typeface="Calibri" panose="020F0502020204030204" pitchFamily="34" charset="0"/>
                </a:rPr>
                <a:t>Residency measures</a:t>
              </a:r>
              <a:endParaRPr lang="en-US" sz="8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114300" defTabSz="940594" fontAlgn="base">
                <a:spcBef>
                  <a:spcPts val="0"/>
                </a:spcBef>
                <a:spcAft>
                  <a:spcPct val="0"/>
                </a:spcAft>
                <a:buFont typeface="Arial" panose="020B0604020202020204" pitchFamily="34" charset="0"/>
                <a:buChar char="•"/>
              </a:pPr>
              <a:r>
                <a:rPr lang="en-US" sz="750" dirty="0">
                  <a:solidFill>
                    <a:prstClr val="black"/>
                  </a:solidFill>
                  <a:latin typeface="Calibri" panose="020F0502020204030204" pitchFamily="34" charset="0"/>
                  <a:ea typeface="Calibri" panose="020F0502020204030204" pitchFamily="34" charset="0"/>
                  <a:cs typeface="Calibri" panose="020F0502020204030204" pitchFamily="34" charset="0"/>
                </a:rPr>
                <a:t>Exposure to bedside ultrasound teaching during hospital medicine rotations</a:t>
              </a:r>
            </a:p>
            <a:p>
              <a:pPr marL="114300" defTabSz="940594" fontAlgn="base">
                <a:spcBef>
                  <a:spcPts val="0"/>
                </a:spcBef>
                <a:spcAft>
                  <a:spcPct val="0"/>
                </a:spcAft>
                <a:buFont typeface="Arial" panose="020B0604020202020204" pitchFamily="34" charset="0"/>
                <a:buChar char="•"/>
              </a:pPr>
              <a:r>
                <a:rPr lang="en-US" sz="750" dirty="0">
                  <a:solidFill>
                    <a:prstClr val="black"/>
                  </a:solidFill>
                  <a:latin typeface="Calibri" panose="020F0502020204030204" pitchFamily="34" charset="0"/>
                  <a:ea typeface="Calibri" panose="020F0502020204030204" pitchFamily="34" charset="0"/>
                  <a:cs typeface="Calibri" panose="020F0502020204030204" pitchFamily="34" charset="0"/>
                </a:rPr>
                <a:t>Comparison of resident experience when rotating with trained vs non-trained hospitalists</a:t>
              </a:r>
            </a:p>
            <a:p>
              <a:pPr marL="114300" defTabSz="940594" fontAlgn="base">
                <a:spcBef>
                  <a:spcPts val="0"/>
                </a:spcBef>
                <a:spcAft>
                  <a:spcPct val="0"/>
                </a:spcAft>
                <a:buFont typeface="Arial" panose="020B0604020202020204" pitchFamily="34" charset="0"/>
                <a:buChar char="•"/>
              </a:pPr>
              <a:r>
                <a:rPr lang="en-US" sz="750" dirty="0">
                  <a:solidFill>
                    <a:prstClr val="black"/>
                  </a:solidFill>
                  <a:latin typeface="Calibri" panose="020F0502020204030204" pitchFamily="34" charset="0"/>
                  <a:ea typeface="Calibri" panose="020F0502020204030204" pitchFamily="34" charset="0"/>
                  <a:cs typeface="Calibri" panose="020F0502020204030204" pitchFamily="34" charset="0"/>
                </a:rPr>
                <a:t>Resident perceptions of bedside teaching and ultrasound integration during rounds</a:t>
              </a:r>
            </a:p>
            <a:p>
              <a:pPr marL="114300" defTabSz="940594" fontAlgn="base">
                <a:spcBef>
                  <a:spcPts val="0"/>
                </a:spcBef>
                <a:spcAft>
                  <a:spcPct val="0"/>
                </a:spcAft>
                <a:buFont typeface="Arial" panose="020B0604020202020204" pitchFamily="34" charset="0"/>
                <a:buChar char="•"/>
              </a:pPr>
              <a:r>
                <a:rPr lang="en-US" sz="750" dirty="0">
                  <a:solidFill>
                    <a:prstClr val="black"/>
                  </a:solidFill>
                  <a:latin typeface="Calibri" panose="020F0502020204030204" pitchFamily="34" charset="0"/>
                  <a:ea typeface="Calibri" panose="020F0502020204030204" pitchFamily="34" charset="0"/>
                  <a:cs typeface="Calibri" panose="020F0502020204030204" pitchFamily="34" charset="0"/>
                </a:rPr>
                <a:t>Resident rotations and procedure logs from procedure team rotations</a:t>
              </a:r>
            </a:p>
            <a:p>
              <a:pPr marL="114300" defTabSz="940594" fontAlgn="base">
                <a:spcBef>
                  <a:spcPts val="0"/>
                </a:spcBef>
                <a:spcAft>
                  <a:spcPct val="0"/>
                </a:spcAft>
                <a:buNone/>
              </a:pPr>
              <a:endParaRPr lang="en-US" sz="7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114300" defTabSz="940594" fontAlgn="base">
                <a:spcBef>
                  <a:spcPts val="0"/>
                </a:spcBef>
                <a:spcAft>
                  <a:spcPct val="0"/>
                </a:spcAft>
                <a:buNone/>
              </a:pPr>
              <a:r>
                <a:rPr lang="en-US" sz="800" b="1" dirty="0">
                  <a:solidFill>
                    <a:prstClr val="black"/>
                  </a:solidFill>
                  <a:latin typeface="Calibri" panose="020F0502020204030204" pitchFamily="34" charset="0"/>
                  <a:ea typeface="Calibri" panose="020F0502020204030204" pitchFamily="34" charset="0"/>
                  <a:cs typeface="Calibri" panose="020F0502020204030204" pitchFamily="34" charset="0"/>
                </a:rPr>
                <a:t>Program measures</a:t>
              </a:r>
              <a:endParaRPr lang="en-US" sz="8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114300" defTabSz="940594" fontAlgn="base">
                <a:spcBef>
                  <a:spcPts val="0"/>
                </a:spcBef>
                <a:spcAft>
                  <a:spcPct val="0"/>
                </a:spcAft>
                <a:buFont typeface="Arial" panose="020B0604020202020204" pitchFamily="34" charset="0"/>
                <a:buChar char="•"/>
              </a:pPr>
              <a:r>
                <a:rPr lang="en-US" sz="750" dirty="0">
                  <a:solidFill>
                    <a:prstClr val="black"/>
                  </a:solidFill>
                  <a:latin typeface="Calibri" panose="020F0502020204030204" pitchFamily="34" charset="0"/>
                  <a:ea typeface="Calibri" panose="020F0502020204030204" pitchFamily="34" charset="0"/>
                  <a:cs typeface="Calibri" panose="020F0502020204030204" pitchFamily="34" charset="0"/>
                </a:rPr>
                <a:t>Clinical assessment of POCUS utilization</a:t>
              </a:r>
            </a:p>
            <a:p>
              <a:pPr marL="114300" defTabSz="940594" fontAlgn="base">
                <a:spcBef>
                  <a:spcPts val="0"/>
                </a:spcBef>
                <a:spcAft>
                  <a:spcPct val="0"/>
                </a:spcAft>
                <a:buFont typeface="Arial" panose="020B0604020202020204" pitchFamily="34" charset="0"/>
                <a:buChar char="•"/>
              </a:pPr>
              <a:r>
                <a:rPr lang="en-US" sz="750" dirty="0">
                  <a:solidFill>
                    <a:prstClr val="black"/>
                  </a:solidFill>
                  <a:latin typeface="Calibri" panose="020F0502020204030204" pitchFamily="34" charset="0"/>
                  <a:ea typeface="Calibri" panose="020F0502020204030204" pitchFamily="34" charset="0"/>
                  <a:cs typeface="Calibri" panose="020F0502020204030204" pitchFamily="34" charset="0"/>
                </a:rPr>
                <a:t>Development of an institutional POCUS quality assurance process</a:t>
              </a:r>
            </a:p>
            <a:p>
              <a:pPr marL="124619" defTabSz="940594" fontAlgn="base">
                <a:spcBef>
                  <a:spcPct val="0"/>
                </a:spcBef>
                <a:spcAft>
                  <a:spcPct val="0"/>
                </a:spcAft>
                <a:buNone/>
                <a:tabLst>
                  <a:tab pos="218281" algn="l"/>
                </a:tabLst>
                <a:defRPr/>
              </a:pPr>
              <a:endParaRPr lang="en-US" altLang="en-US" sz="550" dirty="0">
                <a:solidFill>
                  <a:prstClr val="black"/>
                </a:solidFill>
                <a:latin typeface="Calibri Light" panose="020F0302020204030204" pitchFamily="34" charset="0"/>
                <a:cs typeface="Calibri Light" panose="020F0302020204030204" pitchFamily="34" charset="0"/>
              </a:endParaRPr>
            </a:p>
          </p:txBody>
        </p:sp>
      </p:grpSp>
      <p:grpSp>
        <p:nvGrpSpPr>
          <p:cNvPr id="5131" name="Group 6">
            <a:extLst>
              <a:ext uri="{FF2B5EF4-FFF2-40B4-BE49-F238E27FC236}">
                <a16:creationId xmlns:a16="http://schemas.microsoft.com/office/drawing/2014/main" id="{58F768F4-0020-0BB2-A752-C263397B70E0}"/>
              </a:ext>
            </a:extLst>
          </p:cNvPr>
          <p:cNvGrpSpPr>
            <a:grpSpLocks/>
          </p:cNvGrpSpPr>
          <p:nvPr/>
        </p:nvGrpSpPr>
        <p:grpSpPr bwMode="auto">
          <a:xfrm>
            <a:off x="1351501" y="4365040"/>
            <a:ext cx="3084115" cy="2278422"/>
            <a:chOff x="7818206" y="-7847884"/>
            <a:chExt cx="12336461" cy="15973091"/>
          </a:xfrm>
        </p:grpSpPr>
        <p:sp>
          <p:nvSpPr>
            <p:cNvPr id="5139" name="Text Box 13">
              <a:extLst>
                <a:ext uri="{FF2B5EF4-FFF2-40B4-BE49-F238E27FC236}">
                  <a16:creationId xmlns:a16="http://schemas.microsoft.com/office/drawing/2014/main" id="{07D434B7-587D-A52E-DD92-5A193EE63A41}"/>
                </a:ext>
              </a:extLst>
            </p:cNvPr>
            <p:cNvSpPr txBox="1">
              <a:spLocks noChangeArrowheads="1"/>
            </p:cNvSpPr>
            <p:nvPr/>
          </p:nvSpPr>
          <p:spPr bwMode="auto">
            <a:xfrm>
              <a:off x="7955754" y="-7847884"/>
              <a:ext cx="12198913" cy="2265579"/>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dirty="0">
                  <a:solidFill>
                    <a:prstClr val="white"/>
                  </a:solidFill>
                  <a:latin typeface="Calibri" panose="020F0502020204030204" pitchFamily="34" charset="0"/>
                </a:rPr>
                <a:t>Aims/Objectives/Alignment</a:t>
              </a:r>
            </a:p>
          </p:txBody>
        </p:sp>
        <p:sp>
          <p:nvSpPr>
            <p:cNvPr id="37" name="Text Box 1283">
              <a:extLst>
                <a:ext uri="{FF2B5EF4-FFF2-40B4-BE49-F238E27FC236}">
                  <a16:creationId xmlns:a16="http://schemas.microsoft.com/office/drawing/2014/main" id="{95C76961-BEAB-B2F3-1AB9-979E6D72BF46}"/>
                </a:ext>
              </a:extLst>
            </p:cNvPr>
            <p:cNvSpPr txBox="1">
              <a:spLocks noChangeArrowheads="1"/>
            </p:cNvSpPr>
            <p:nvPr/>
          </p:nvSpPr>
          <p:spPr bwMode="auto">
            <a:xfrm>
              <a:off x="7818206" y="-5986130"/>
              <a:ext cx="12336461" cy="14111337"/>
            </a:xfrm>
            <a:prstGeom prst="rect">
              <a:avLst/>
            </a:prstGeom>
            <a:solidFill>
              <a:schemeClr val="bg1"/>
            </a:solidFill>
            <a:ln w="9525">
              <a:noFill/>
              <a:miter lim="800000"/>
              <a:headEnd/>
              <a:tailEnd/>
            </a:ln>
          </p:spPr>
          <p:txBody>
            <a:bodyPr wrap="square">
              <a:spAutoFit/>
            </a:bodyPr>
            <a:lstStyle>
              <a:lvl1pPr marL="457200" defTabSz="3762375">
                <a:spcBef>
                  <a:spcPct val="20000"/>
                </a:spcBef>
                <a:buChar char="•"/>
                <a:defRPr sz="13200">
                  <a:solidFill>
                    <a:schemeClr val="tx1"/>
                  </a:solidFill>
                  <a:latin typeface="Georgia" pitchFamily="18" charset="0"/>
                </a:defRPr>
              </a:lvl1pPr>
              <a:lvl2pPr marL="742950" indent="-285750" defTabSz="3762375">
                <a:spcBef>
                  <a:spcPct val="20000"/>
                </a:spcBef>
                <a:buChar char="–"/>
                <a:defRPr sz="11500">
                  <a:solidFill>
                    <a:schemeClr val="tx1"/>
                  </a:solidFill>
                  <a:latin typeface="Georgia" pitchFamily="18" charset="0"/>
                </a:defRPr>
              </a:lvl2pPr>
              <a:lvl3pPr marL="1143000" indent="-228600" defTabSz="3762375">
                <a:spcBef>
                  <a:spcPct val="20000"/>
                </a:spcBef>
                <a:buChar char="•"/>
                <a:defRPr sz="9900">
                  <a:solidFill>
                    <a:schemeClr val="tx1"/>
                  </a:solidFill>
                  <a:latin typeface="Georgia" pitchFamily="18" charset="0"/>
                </a:defRPr>
              </a:lvl3pPr>
              <a:lvl4pPr marL="1600200" indent="-228600" defTabSz="3762375">
                <a:spcBef>
                  <a:spcPct val="20000"/>
                </a:spcBef>
                <a:buChar char="–"/>
                <a:defRPr sz="8200">
                  <a:solidFill>
                    <a:schemeClr val="tx1"/>
                  </a:solidFill>
                  <a:latin typeface="Georgia" pitchFamily="18" charset="0"/>
                </a:defRPr>
              </a:lvl4pPr>
              <a:lvl5pPr marL="2057400" indent="-228600" defTabSz="3762375">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114300" defTabSz="940594" eaLnBrk="0" fontAlgn="base" hangingPunct="0">
                <a:spcAft>
                  <a:spcPct val="0"/>
                </a:spcAft>
                <a:buNone/>
              </a:pPr>
              <a:r>
                <a:rPr lang="en-US" sz="800" b="1" u="sng" dirty="0">
                  <a:solidFill>
                    <a:prstClr val="black"/>
                  </a:solidFill>
                  <a:latin typeface="Calibri" panose="020F0502020204030204" pitchFamily="34" charset="0"/>
                  <a:ea typeface="Calibri" panose="020F0502020204030204" pitchFamily="34" charset="0"/>
                  <a:cs typeface="Calibri" panose="020F0502020204030204" pitchFamily="34" charset="0"/>
                </a:rPr>
                <a:t>Aim</a:t>
              </a:r>
            </a:p>
            <a:p>
              <a:pPr marL="114300" defTabSz="940594" eaLnBrk="0" fontAlgn="base" hangingPunct="0">
                <a:spcAft>
                  <a:spcPct val="0"/>
                </a:spcAft>
              </a:pPr>
              <a:r>
                <a:rPr lang="en-US" sz="800" b="1" dirty="0">
                  <a:solidFill>
                    <a:prstClr val="black"/>
                  </a:solidFill>
                  <a:latin typeface="Calibri" panose="020F0502020204030204" pitchFamily="34" charset="0"/>
                  <a:ea typeface="Calibri" panose="020F0502020204030204" pitchFamily="34" charset="0"/>
                  <a:cs typeface="Calibri" panose="020F0502020204030204" pitchFamily="34" charset="0"/>
                </a:rPr>
                <a:t>Implement and evaluate a longitudinal POCUS curriculum and procedure skills curriculum for faculty hospitalists in a new internal medicine residency</a:t>
              </a:r>
            </a:p>
            <a:p>
              <a:pPr marL="114300" defTabSz="940594" eaLnBrk="0" fontAlgn="base" hangingPunct="0">
                <a:spcAft>
                  <a:spcPct val="0"/>
                </a:spcAft>
                <a:buNone/>
              </a:pPr>
              <a:endParaRPr lang="en-US" sz="8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114300" defTabSz="940594" eaLnBrk="0" fontAlgn="base" hangingPunct="0">
                <a:spcAft>
                  <a:spcPct val="0"/>
                </a:spcAft>
                <a:buNone/>
              </a:pPr>
              <a:r>
                <a:rPr lang="en-US" sz="800" b="1" u="sng" dirty="0">
                  <a:solidFill>
                    <a:prstClr val="black"/>
                  </a:solidFill>
                  <a:latin typeface="Calibri" panose="020F0502020204030204" pitchFamily="34" charset="0"/>
                  <a:ea typeface="Calibri" panose="020F0502020204030204" pitchFamily="34" charset="0"/>
                  <a:cs typeface="Calibri" panose="020F0502020204030204" pitchFamily="34" charset="0"/>
                </a:rPr>
                <a:t>Objectives</a:t>
              </a:r>
            </a:p>
            <a:p>
              <a:pPr marL="114300" defTabSz="940594" eaLnBrk="0" fontAlgn="base" hangingPunct="0">
                <a:spcAft>
                  <a:spcPct val="0"/>
                </a:spcAft>
              </a:pPr>
              <a:r>
                <a:rPr lang="en-US" sz="800" b="1" dirty="0">
                  <a:solidFill>
                    <a:prstClr val="black"/>
                  </a:solidFill>
                  <a:latin typeface="Calibri" panose="020F0502020204030204" pitchFamily="34" charset="0"/>
                  <a:ea typeface="Calibri" panose="020F0502020204030204" pitchFamily="34" charset="0"/>
                  <a:cs typeface="Calibri" panose="020F0502020204030204" pitchFamily="34" charset="0"/>
                </a:rPr>
                <a:t>Develop educational modules </a:t>
              </a:r>
              <a:r>
                <a:rPr lang="en-US" sz="800" dirty="0">
                  <a:solidFill>
                    <a:prstClr val="black"/>
                  </a:solidFill>
                  <a:latin typeface="Calibri" panose="020F0502020204030204" pitchFamily="34" charset="0"/>
                  <a:ea typeface="Calibri" panose="020F0502020204030204" pitchFamily="34" charset="0"/>
                  <a:cs typeface="Calibri" panose="020F0502020204030204" pitchFamily="34" charset="0"/>
                </a:rPr>
                <a:t>using online videos, question bank, simulation and hands-on training</a:t>
              </a:r>
            </a:p>
            <a:p>
              <a:pPr marL="114300" defTabSz="940594" eaLnBrk="0" fontAlgn="base" hangingPunct="0">
                <a:spcAft>
                  <a:spcPct val="0"/>
                </a:spcAft>
              </a:pPr>
              <a:r>
                <a:rPr lang="en-US" sz="800" b="1" dirty="0">
                  <a:solidFill>
                    <a:prstClr val="black"/>
                  </a:solidFill>
                  <a:latin typeface="Calibri" panose="020F0502020204030204" pitchFamily="34" charset="0"/>
                  <a:ea typeface="Calibri" panose="020F0502020204030204" pitchFamily="34" charset="0"/>
                  <a:cs typeface="Calibri" panose="020F0502020204030204" pitchFamily="34" charset="0"/>
                </a:rPr>
                <a:t>Expand resident exposure </a:t>
              </a:r>
              <a:r>
                <a:rPr lang="en-US" sz="800" dirty="0">
                  <a:solidFill>
                    <a:prstClr val="black"/>
                  </a:solidFill>
                  <a:latin typeface="Calibri" panose="020F0502020204030204" pitchFamily="34" charset="0"/>
                  <a:ea typeface="Calibri" panose="020F0502020204030204" pitchFamily="34" charset="0"/>
                  <a:cs typeface="Calibri" panose="020F0502020204030204" pitchFamily="34" charset="0"/>
                </a:rPr>
                <a:t>to bedside ultrasound learning </a:t>
              </a:r>
            </a:p>
            <a:p>
              <a:pPr marL="114300" defTabSz="940594" eaLnBrk="0" fontAlgn="base" hangingPunct="0">
                <a:spcAft>
                  <a:spcPct val="0"/>
                </a:spcAft>
              </a:pPr>
              <a:r>
                <a:rPr lang="en-US" sz="800" b="1" dirty="0">
                  <a:solidFill>
                    <a:prstClr val="black"/>
                  </a:solidFill>
                  <a:latin typeface="Calibri" panose="020F0502020204030204" pitchFamily="34" charset="0"/>
                  <a:ea typeface="Calibri" panose="020F0502020204030204" pitchFamily="34" charset="0"/>
                  <a:cs typeface="Calibri" panose="020F0502020204030204" pitchFamily="34" charset="0"/>
                </a:rPr>
                <a:t>Establish a quality assurance and scan portfolio process</a:t>
              </a:r>
              <a:r>
                <a:rPr lang="en-US" sz="800" dirty="0">
                  <a:solidFill>
                    <a:prstClr val="black"/>
                  </a:solidFill>
                  <a:latin typeface="Calibri" panose="020F0502020204030204" pitchFamily="34" charset="0"/>
                  <a:ea typeface="Calibri" panose="020F0502020204030204" pitchFamily="34" charset="0"/>
                  <a:cs typeface="Calibri" panose="020F0502020204030204" pitchFamily="34" charset="0"/>
                </a:rPr>
                <a:t> aligned with competency recommendations from the Society of Hospital Medicine and the American College of Chest Physicians.</a:t>
              </a:r>
            </a:p>
            <a:p>
              <a:pPr marL="114300" defTabSz="940594" eaLnBrk="0" fontAlgn="base" hangingPunct="0">
                <a:spcAft>
                  <a:spcPct val="0"/>
                </a:spcAft>
              </a:pPr>
              <a:r>
                <a:rPr lang="en-US" sz="800" b="1" dirty="0">
                  <a:solidFill>
                    <a:prstClr val="black"/>
                  </a:solidFill>
                  <a:latin typeface="Calibri" panose="020F0502020204030204" pitchFamily="34" charset="0"/>
                  <a:ea typeface="Calibri" panose="020F0502020204030204" pitchFamily="34" charset="0"/>
                  <a:cs typeface="Calibri" panose="020F0502020204030204" pitchFamily="34" charset="0"/>
                </a:rPr>
                <a:t>Evaluate outcomes </a:t>
              </a:r>
              <a:r>
                <a:rPr lang="en-US" sz="800" dirty="0">
                  <a:solidFill>
                    <a:prstClr val="black"/>
                  </a:solidFill>
                  <a:latin typeface="Calibri" panose="020F0502020204030204" pitchFamily="34" charset="0"/>
                  <a:ea typeface="Calibri" panose="020F0502020204030204" pitchFamily="34" charset="0"/>
                  <a:cs typeface="Calibri" panose="020F0502020204030204" pitchFamily="34" charset="0"/>
                </a:rPr>
                <a:t>in resident education and patient care</a:t>
              </a:r>
            </a:p>
            <a:p>
              <a:pPr marL="114300" defTabSz="940594" eaLnBrk="0" fontAlgn="base" hangingPunct="0">
                <a:spcAft>
                  <a:spcPct val="0"/>
                </a:spcAft>
              </a:pPr>
              <a:r>
                <a:rPr lang="en-US" sz="800" b="1" dirty="0">
                  <a:solidFill>
                    <a:prstClr val="black"/>
                  </a:solidFill>
                  <a:latin typeface="Calibri" panose="020F0502020204030204" pitchFamily="34" charset="0"/>
                  <a:ea typeface="Calibri" panose="020F0502020204030204" pitchFamily="34" charset="0"/>
                  <a:cs typeface="Calibri" panose="020F0502020204030204" pitchFamily="34" charset="0"/>
                </a:rPr>
                <a:t>Evaluate faculty satisfaction and use of POCUS</a:t>
              </a:r>
            </a:p>
          </p:txBody>
        </p:sp>
      </p:grpSp>
      <p:sp>
        <p:nvSpPr>
          <p:cNvPr id="5132" name="Text Box 13">
            <a:extLst>
              <a:ext uri="{FF2B5EF4-FFF2-40B4-BE49-F238E27FC236}">
                <a16:creationId xmlns:a16="http://schemas.microsoft.com/office/drawing/2014/main" id="{A7099CCE-3D2B-3691-7DBE-C994B1E47811}"/>
              </a:ext>
            </a:extLst>
          </p:cNvPr>
          <p:cNvSpPr txBox="1">
            <a:spLocks noChangeArrowheads="1"/>
          </p:cNvSpPr>
          <p:nvPr/>
        </p:nvSpPr>
        <p:spPr bwMode="auto">
          <a:xfrm>
            <a:off x="7744718" y="995778"/>
            <a:ext cx="3027264" cy="3231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dirty="0">
                <a:solidFill>
                  <a:prstClr val="white"/>
                </a:solidFill>
                <a:latin typeface="Calibri" panose="020F0502020204030204" pitchFamily="34" charset="0"/>
              </a:rPr>
              <a:t>Results: Preliminary</a:t>
            </a:r>
          </a:p>
        </p:txBody>
      </p:sp>
      <p:pic>
        <p:nvPicPr>
          <p:cNvPr id="5133" name="Picture 6">
            <a:extLst>
              <a:ext uri="{FF2B5EF4-FFF2-40B4-BE49-F238E27FC236}">
                <a16:creationId xmlns:a16="http://schemas.microsoft.com/office/drawing/2014/main" id="{97BF49E5-D528-CB8A-5BA3-6BF2172DCB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32818" y="655241"/>
            <a:ext cx="899463" cy="286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4" name="Picture 6">
            <a:extLst>
              <a:ext uri="{FF2B5EF4-FFF2-40B4-BE49-F238E27FC236}">
                <a16:creationId xmlns:a16="http://schemas.microsoft.com/office/drawing/2014/main" id="{92A11A7C-2220-BE22-50A4-3EBD560BDC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7345" y="135070"/>
            <a:ext cx="1318816" cy="40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028">
            <a:extLst>
              <a:ext uri="{FF2B5EF4-FFF2-40B4-BE49-F238E27FC236}">
                <a16:creationId xmlns:a16="http://schemas.microsoft.com/office/drawing/2014/main" id="{67C6097D-EFCF-8159-8C39-95228363E4DA}"/>
              </a:ext>
            </a:extLst>
          </p:cNvPr>
          <p:cNvSpPr txBox="1">
            <a:spLocks noChangeArrowheads="1"/>
          </p:cNvSpPr>
          <p:nvPr/>
        </p:nvSpPr>
        <p:spPr bwMode="auto">
          <a:xfrm>
            <a:off x="7720119" y="3425323"/>
            <a:ext cx="3101762" cy="115416"/>
          </a:xfrm>
          <a:prstGeom prst="rect">
            <a:avLst/>
          </a:prstGeom>
          <a:solidFill>
            <a:schemeClr val="bg1"/>
          </a:solidFill>
          <a:ln w="9525">
            <a:noFill/>
            <a:miter lim="800000"/>
            <a:headEnd/>
            <a:tailEnd/>
          </a:ln>
        </p:spPr>
        <p:txBody>
          <a:bodyPr wrap="square" lIns="22860" tIns="11430" rIns="22860" bIns="11430" anchor="t">
            <a:spAutoFit/>
          </a:bodyPr>
          <a:lstStyle>
            <a:lvl1pPr marL="473075" indent="-15875" defTabSz="3762375" eaLnBrk="0" hangingPunct="0">
              <a:spcBef>
                <a:spcPct val="20000"/>
              </a:spcBef>
              <a:buChar char="•"/>
              <a:defRPr sz="13200">
                <a:solidFill>
                  <a:schemeClr val="tx1"/>
                </a:solidFill>
                <a:latin typeface="Georgia" pitchFamily="18" charset="0"/>
              </a:defRPr>
            </a:lvl1pPr>
            <a:lvl2pPr marL="742950" indent="-285750" defTabSz="3762375" eaLnBrk="0" hangingPunct="0">
              <a:spcBef>
                <a:spcPct val="20000"/>
              </a:spcBef>
              <a:buChar char="–"/>
              <a:defRPr sz="11500">
                <a:solidFill>
                  <a:schemeClr val="tx1"/>
                </a:solidFill>
                <a:latin typeface="Georgia" pitchFamily="18" charset="0"/>
              </a:defRPr>
            </a:lvl2pPr>
            <a:lvl3pPr marL="1143000" indent="-228600" defTabSz="3762375" eaLnBrk="0" hangingPunct="0">
              <a:spcBef>
                <a:spcPct val="20000"/>
              </a:spcBef>
              <a:buChar char="•"/>
              <a:defRPr sz="9900">
                <a:solidFill>
                  <a:schemeClr val="tx1"/>
                </a:solidFill>
                <a:latin typeface="Georgia" pitchFamily="18" charset="0"/>
              </a:defRPr>
            </a:lvl3pPr>
            <a:lvl4pPr marL="1600200" indent="-228600" defTabSz="3762375" eaLnBrk="0" hangingPunct="0">
              <a:spcBef>
                <a:spcPct val="20000"/>
              </a:spcBef>
              <a:buChar char="–"/>
              <a:defRPr sz="8200">
                <a:solidFill>
                  <a:schemeClr val="tx1"/>
                </a:solidFill>
                <a:latin typeface="Georgia" pitchFamily="18" charset="0"/>
              </a:defRPr>
            </a:lvl4pPr>
            <a:lvl5pPr marL="2057400" indent="-228600" defTabSz="3762375" eaLnBrk="0" hangingPunct="0">
              <a:spcBef>
                <a:spcPct val="20000"/>
              </a:spcBef>
              <a:buChar char="»"/>
              <a:defRPr sz="8200">
                <a:solidFill>
                  <a:schemeClr val="tx1"/>
                </a:solidFill>
                <a:latin typeface="Georgia"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itchFamily="18" charset="0"/>
              </a:defRPr>
            </a:lvl9pPr>
          </a:lstStyle>
          <a:p>
            <a:pPr marL="0" indent="0" defTabSz="940594" fontAlgn="base">
              <a:spcBef>
                <a:spcPts val="0"/>
              </a:spcBef>
              <a:spcAft>
                <a:spcPct val="0"/>
              </a:spcAft>
              <a:defRPr/>
            </a:pPr>
            <a:endParaRPr lang="en-US" sz="600" b="1">
              <a:solidFill>
                <a:srgbClr val="000000"/>
              </a:solidFill>
              <a:latin typeface="Calibri Light" panose="020F0302020204030204" pitchFamily="34" charset="0"/>
              <a:ea typeface="Calibri"/>
              <a:cs typeface="Calibri Light" panose="020F0302020204030204" pitchFamily="34" charset="0"/>
            </a:endParaRPr>
          </a:p>
        </p:txBody>
      </p:sp>
      <p:sp>
        <p:nvSpPr>
          <p:cNvPr id="5137" name="Rectangle 4">
            <a:extLst>
              <a:ext uri="{FF2B5EF4-FFF2-40B4-BE49-F238E27FC236}">
                <a16:creationId xmlns:a16="http://schemas.microsoft.com/office/drawing/2014/main" id="{D2AE6740-5045-AADD-7DA1-0D805874D3EA}"/>
              </a:ext>
            </a:extLst>
          </p:cNvPr>
          <p:cNvSpPr>
            <a:spLocks noGrp="1" noChangeArrowheads="1"/>
          </p:cNvSpPr>
          <p:nvPr>
            <p:ph type="dt" sz="quarter" idx="10"/>
          </p:nvPr>
        </p:nvSpPr>
        <p:spPr>
          <a:xfrm>
            <a:off x="1465660" y="6574631"/>
            <a:ext cx="2937669" cy="24249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50">
                <a:solidFill>
                  <a:schemeClr val="tx1"/>
                </a:solidFill>
                <a:latin typeface="Times" panose="02020603050405020304" pitchFamily="18" charset="0"/>
              </a:defRPr>
            </a:lvl1pPr>
            <a:lvl2pPr marL="185738" indent="-71438">
              <a:defRPr sz="2050">
                <a:solidFill>
                  <a:schemeClr val="tx1"/>
                </a:solidFill>
                <a:latin typeface="Times" panose="02020603050405020304" pitchFamily="18" charset="0"/>
              </a:defRPr>
            </a:lvl2pPr>
            <a:lvl3pPr marL="285750" indent="-57150">
              <a:defRPr sz="2050">
                <a:solidFill>
                  <a:schemeClr val="tx1"/>
                </a:solidFill>
                <a:latin typeface="Times" panose="02020603050405020304" pitchFamily="18" charset="0"/>
              </a:defRPr>
            </a:lvl3pPr>
            <a:lvl4pPr marL="400050" indent="-57150">
              <a:defRPr sz="2050">
                <a:solidFill>
                  <a:schemeClr val="tx1"/>
                </a:solidFill>
                <a:latin typeface="Times" panose="02020603050405020304" pitchFamily="18" charset="0"/>
              </a:defRPr>
            </a:lvl4pPr>
            <a:lvl5pPr marL="514350" indent="-57150">
              <a:defRPr sz="2050">
                <a:solidFill>
                  <a:schemeClr val="tx1"/>
                </a:solidFill>
                <a:latin typeface="Times" panose="02020603050405020304" pitchFamily="18" charset="0"/>
              </a:defRPr>
            </a:lvl5pPr>
            <a:lvl6pPr marL="628650" indent="-57150" eaLnBrk="0" fontAlgn="base" hangingPunct="0">
              <a:spcBef>
                <a:spcPct val="0"/>
              </a:spcBef>
              <a:spcAft>
                <a:spcPct val="0"/>
              </a:spcAft>
              <a:defRPr sz="2050">
                <a:solidFill>
                  <a:schemeClr val="tx1"/>
                </a:solidFill>
                <a:latin typeface="Times" panose="02020603050405020304" pitchFamily="18" charset="0"/>
              </a:defRPr>
            </a:lvl6pPr>
            <a:lvl7pPr marL="742950" indent="-57150" eaLnBrk="0" fontAlgn="base" hangingPunct="0">
              <a:spcBef>
                <a:spcPct val="0"/>
              </a:spcBef>
              <a:spcAft>
                <a:spcPct val="0"/>
              </a:spcAft>
              <a:defRPr sz="2050">
                <a:solidFill>
                  <a:schemeClr val="tx1"/>
                </a:solidFill>
                <a:latin typeface="Times" panose="02020603050405020304" pitchFamily="18" charset="0"/>
              </a:defRPr>
            </a:lvl7pPr>
            <a:lvl8pPr marL="857250" indent="-57150" eaLnBrk="0" fontAlgn="base" hangingPunct="0">
              <a:spcBef>
                <a:spcPct val="0"/>
              </a:spcBef>
              <a:spcAft>
                <a:spcPct val="0"/>
              </a:spcAft>
              <a:defRPr sz="2050">
                <a:solidFill>
                  <a:schemeClr val="tx1"/>
                </a:solidFill>
                <a:latin typeface="Times" panose="02020603050405020304" pitchFamily="18" charset="0"/>
              </a:defRPr>
            </a:lvl8pPr>
            <a:lvl9pPr marL="971550" indent="-57150" eaLnBrk="0" fontAlgn="base" hangingPunct="0">
              <a:spcBef>
                <a:spcPct val="0"/>
              </a:spcBef>
              <a:spcAft>
                <a:spcPct val="0"/>
              </a:spcAft>
              <a:defRPr sz="2050">
                <a:solidFill>
                  <a:schemeClr val="tx1"/>
                </a:solidFill>
                <a:latin typeface="Times" panose="02020603050405020304" pitchFamily="18" charset="0"/>
              </a:defRPr>
            </a:lvl9pPr>
          </a:lstStyle>
          <a:p>
            <a:pPr defTabSz="228600" fontAlgn="base">
              <a:spcBef>
                <a:spcPct val="0"/>
              </a:spcBef>
              <a:spcAft>
                <a:spcPct val="0"/>
              </a:spcAft>
            </a:pPr>
            <a:r>
              <a:rPr lang="en-US" altLang="en-US" sz="900" dirty="0">
                <a:solidFill>
                  <a:prstClr val="black"/>
                </a:solidFill>
                <a:latin typeface="Calibri" panose="020F0502020204030204" pitchFamily="34" charset="0"/>
              </a:rPr>
              <a:t>NI X Meeting Three October 2, 2026</a:t>
            </a:r>
          </a:p>
        </p:txBody>
      </p:sp>
      <p:grpSp>
        <p:nvGrpSpPr>
          <p:cNvPr id="12" name="Group 11">
            <a:extLst>
              <a:ext uri="{FF2B5EF4-FFF2-40B4-BE49-F238E27FC236}">
                <a16:creationId xmlns:a16="http://schemas.microsoft.com/office/drawing/2014/main" id="{1C74AB8F-9077-8EEC-EDFF-BA5D3301F916}"/>
              </a:ext>
            </a:extLst>
          </p:cNvPr>
          <p:cNvGrpSpPr/>
          <p:nvPr/>
        </p:nvGrpSpPr>
        <p:grpSpPr>
          <a:xfrm>
            <a:off x="4549504" y="995780"/>
            <a:ext cx="3092054" cy="598754"/>
            <a:chOff x="12954000" y="4325570"/>
            <a:chExt cx="12368215" cy="2109101"/>
          </a:xfrm>
        </p:grpSpPr>
        <p:grpSp>
          <p:nvGrpSpPr>
            <p:cNvPr id="5127" name="Group 11">
              <a:extLst>
                <a:ext uri="{FF2B5EF4-FFF2-40B4-BE49-F238E27FC236}">
                  <a16:creationId xmlns:a16="http://schemas.microsoft.com/office/drawing/2014/main" id="{51606291-C6BC-766A-2FAD-E0056E99CC7E}"/>
                </a:ext>
              </a:extLst>
            </p:cNvPr>
            <p:cNvGrpSpPr>
              <a:grpSpLocks/>
            </p:cNvGrpSpPr>
            <p:nvPr/>
          </p:nvGrpSpPr>
          <p:grpSpPr bwMode="auto">
            <a:xfrm>
              <a:off x="12976226" y="4325570"/>
              <a:ext cx="12345989" cy="2109101"/>
              <a:chOff x="13044326" y="10455308"/>
              <a:chExt cx="12345671" cy="1563220"/>
            </a:xfrm>
          </p:grpSpPr>
          <p:sp>
            <p:nvSpPr>
              <p:cNvPr id="5147" name="Text Box 13">
                <a:extLst>
                  <a:ext uri="{FF2B5EF4-FFF2-40B4-BE49-F238E27FC236}">
                    <a16:creationId xmlns:a16="http://schemas.microsoft.com/office/drawing/2014/main" id="{7A8C1A58-4330-7FA7-DC22-341411EE5B68}"/>
                  </a:ext>
                </a:extLst>
              </p:cNvPr>
              <p:cNvSpPr txBox="1">
                <a:spLocks noChangeArrowheads="1"/>
              </p:cNvSpPr>
              <p:nvPr/>
            </p:nvSpPr>
            <p:spPr bwMode="auto">
              <a:xfrm>
                <a:off x="13141588" y="10455308"/>
                <a:ext cx="12108741" cy="84371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dirty="0">
                    <a:solidFill>
                      <a:prstClr val="white"/>
                    </a:solidFill>
                    <a:latin typeface="Calibri" panose="020F0502020204030204" pitchFamily="34" charset="0"/>
                  </a:rPr>
                  <a:t>Interventions/Changes</a:t>
                </a:r>
              </a:p>
            </p:txBody>
          </p:sp>
          <p:sp>
            <p:nvSpPr>
              <p:cNvPr id="4121" name="Text Box 1283">
                <a:extLst>
                  <a:ext uri="{FF2B5EF4-FFF2-40B4-BE49-F238E27FC236}">
                    <a16:creationId xmlns:a16="http://schemas.microsoft.com/office/drawing/2014/main" id="{2482BC4D-0B68-0F19-4D02-15B90A189441}"/>
                  </a:ext>
                </a:extLst>
              </p:cNvPr>
              <p:cNvSpPr txBox="1">
                <a:spLocks noChangeArrowheads="1"/>
              </p:cNvSpPr>
              <p:nvPr/>
            </p:nvSpPr>
            <p:spPr bwMode="auto">
              <a:xfrm>
                <a:off x="13044326" y="11375697"/>
                <a:ext cx="12345671" cy="642831"/>
              </a:xfrm>
              <a:prstGeom prst="rect">
                <a:avLst/>
              </a:prstGeom>
              <a:solidFill>
                <a:schemeClr val="bg1"/>
              </a:solidFill>
              <a:ln w="9525">
                <a:noFill/>
                <a:miter lim="800000"/>
                <a:headEnd/>
                <a:tailEnd/>
              </a:ln>
            </p:spPr>
            <p:txBody>
              <a:bodyPr>
                <a:spAutoFit/>
              </a:bodyPr>
              <a:lstStyle>
                <a:lvl1pPr marL="512763" indent="-55563"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marL="114300" indent="0" defTabSz="940594" eaLnBrk="0" fontAlgn="base" hangingPunct="0">
                  <a:spcBef>
                    <a:spcPct val="50000"/>
                  </a:spcBef>
                  <a:spcAft>
                    <a:spcPct val="0"/>
                  </a:spcAft>
                  <a:buNone/>
                  <a:defRPr/>
                </a:pPr>
                <a:endParaRPr lang="en-US" altLang="en-US" sz="1000">
                  <a:solidFill>
                    <a:prstClr val="black"/>
                  </a:solidFill>
                  <a:latin typeface="Arial Narrow" panose="020B0606020202030204" pitchFamily="34" charset="0"/>
                </a:endParaRPr>
              </a:p>
            </p:txBody>
          </p:sp>
        </p:grpSp>
        <p:sp>
          <p:nvSpPr>
            <p:cNvPr id="10" name="TextBox 9">
              <a:extLst>
                <a:ext uri="{FF2B5EF4-FFF2-40B4-BE49-F238E27FC236}">
                  <a16:creationId xmlns:a16="http://schemas.microsoft.com/office/drawing/2014/main" id="{B19747D5-8638-D24B-CF0A-95E6D1CDA96D}"/>
                </a:ext>
              </a:extLst>
            </p:cNvPr>
            <p:cNvSpPr txBox="1"/>
            <p:nvPr/>
          </p:nvSpPr>
          <p:spPr>
            <a:xfrm>
              <a:off x="12954000" y="5439443"/>
              <a:ext cx="12036295" cy="460758"/>
            </a:xfrm>
            <a:prstGeom prst="rect">
              <a:avLst/>
            </a:prstGeom>
            <a:noFill/>
          </p:spPr>
          <p:txBody>
            <a:bodyPr wrap="square" lIns="22860" tIns="11430" rIns="22860" bIns="11430" anchor="t">
              <a:spAutoFit/>
            </a:bodyPr>
            <a:lstStyle/>
            <a:p>
              <a:pPr algn="just" defTabSz="228600" eaLnBrk="0" fontAlgn="base" hangingPunct="0">
                <a:spcBef>
                  <a:spcPct val="0"/>
                </a:spcBef>
                <a:spcAft>
                  <a:spcPct val="0"/>
                </a:spcAft>
              </a:pPr>
              <a:r>
                <a:rPr lang="en-US" sz="700" dirty="0">
                  <a:solidFill>
                    <a:prstClr val="black"/>
                  </a:solidFill>
                  <a:latin typeface="Calibri Light"/>
                  <a:ea typeface="Calibri Light"/>
                  <a:cs typeface="Calibri Light"/>
                </a:rPr>
                <a:t>.</a:t>
              </a:r>
              <a:endParaRPr lang="en-US" sz="700" dirty="0">
                <a:solidFill>
                  <a:prstClr val="black"/>
                </a:solidFill>
                <a:latin typeface="Times" panose="02020603050405020304" pitchFamily="18" charset="0"/>
              </a:endParaRPr>
            </a:p>
          </p:txBody>
        </p:sp>
      </p:grpSp>
      <p:sp>
        <p:nvSpPr>
          <p:cNvPr id="4" name="TextBox 3">
            <a:extLst>
              <a:ext uri="{FF2B5EF4-FFF2-40B4-BE49-F238E27FC236}">
                <a16:creationId xmlns:a16="http://schemas.microsoft.com/office/drawing/2014/main" id="{8C5EFFB6-6AAB-4C68-FCCC-75D983558C03}"/>
              </a:ext>
            </a:extLst>
          </p:cNvPr>
          <p:cNvSpPr txBox="1"/>
          <p:nvPr/>
        </p:nvSpPr>
        <p:spPr>
          <a:xfrm>
            <a:off x="4598808" y="4120311"/>
            <a:ext cx="1678329" cy="169277"/>
          </a:xfrm>
          <a:prstGeom prst="rect">
            <a:avLst/>
          </a:prstGeom>
          <a:noFill/>
        </p:spPr>
        <p:txBody>
          <a:bodyPr wrap="square" rtlCol="0">
            <a:spAutoFit/>
          </a:bodyPr>
          <a:lstStyle/>
          <a:p>
            <a:pPr defTabSz="228600" eaLnBrk="0" fontAlgn="base" hangingPunct="0">
              <a:spcBef>
                <a:spcPct val="0"/>
              </a:spcBef>
              <a:spcAft>
                <a:spcPct val="0"/>
              </a:spcAft>
            </a:pPr>
            <a:r>
              <a:rPr lang="en-US" sz="500" dirty="0">
                <a:solidFill>
                  <a:prstClr val="black"/>
                </a:solidFill>
                <a:latin typeface="Calibri Light" panose="020F0302020204030204" pitchFamily="34" charset="0"/>
                <a:cs typeface="Calibri Light" panose="020F0302020204030204" pitchFamily="34" charset="0"/>
              </a:rPr>
              <a:t>Faculty workshop February 2026</a:t>
            </a:r>
          </a:p>
        </p:txBody>
      </p:sp>
      <p:pic>
        <p:nvPicPr>
          <p:cNvPr id="20" name="Picture 19">
            <a:extLst>
              <a:ext uri="{FF2B5EF4-FFF2-40B4-BE49-F238E27FC236}">
                <a16:creationId xmlns:a16="http://schemas.microsoft.com/office/drawing/2014/main" id="{3DBC14DD-9979-118C-4D65-409D97F2E740}"/>
              </a:ext>
            </a:extLst>
          </p:cNvPr>
          <p:cNvPicPr>
            <a:picLocks noChangeAspect="1"/>
          </p:cNvPicPr>
          <p:nvPr/>
        </p:nvPicPr>
        <p:blipFill>
          <a:blip r:embed="rId4"/>
          <a:stretch>
            <a:fillRect/>
          </a:stretch>
        </p:blipFill>
        <p:spPr>
          <a:xfrm>
            <a:off x="1465660" y="89485"/>
            <a:ext cx="1401366" cy="852014"/>
          </a:xfrm>
          <a:prstGeom prst="rect">
            <a:avLst/>
          </a:prstGeom>
        </p:spPr>
      </p:pic>
      <p:sp>
        <p:nvSpPr>
          <p:cNvPr id="22" name="TextBox 21">
            <a:extLst>
              <a:ext uri="{FF2B5EF4-FFF2-40B4-BE49-F238E27FC236}">
                <a16:creationId xmlns:a16="http://schemas.microsoft.com/office/drawing/2014/main" id="{FB98F640-C32E-6677-AA34-92AB6FACD0AB}"/>
              </a:ext>
            </a:extLst>
          </p:cNvPr>
          <p:cNvSpPr txBox="1"/>
          <p:nvPr/>
        </p:nvSpPr>
        <p:spPr>
          <a:xfrm>
            <a:off x="4622956" y="1337903"/>
            <a:ext cx="2983685" cy="1123384"/>
          </a:xfrm>
          <a:prstGeom prst="rect">
            <a:avLst/>
          </a:prstGeom>
          <a:noFill/>
        </p:spPr>
        <p:txBody>
          <a:bodyPr wrap="square">
            <a:spAutoFit/>
          </a:bodyPr>
          <a:lstStyle/>
          <a:p>
            <a:pPr defTabSz="228600" eaLnBrk="0" fontAlgn="base" hangingPunct="0">
              <a:spcBef>
                <a:spcPct val="0"/>
              </a:spcBef>
              <a:spcAft>
                <a:spcPct val="0"/>
              </a:spcAft>
            </a:pPr>
            <a:r>
              <a:rPr lang="en-US" sz="750" b="1" dirty="0">
                <a:solidFill>
                  <a:prstClr val="black"/>
                </a:solidFill>
                <a:latin typeface="Calibri" panose="020F0502020204030204" pitchFamily="34" charset="0"/>
                <a:ea typeface="Calibri" panose="020F0502020204030204" pitchFamily="34" charset="0"/>
                <a:cs typeface="Calibri" panose="020F0502020204030204" pitchFamily="34" charset="0"/>
              </a:rPr>
              <a:t>Feb 2026: Twenty-two hospitalists </a:t>
            </a:r>
            <a:r>
              <a:rPr lang="en-US" sz="750" dirty="0">
                <a:solidFill>
                  <a:prstClr val="black"/>
                </a:solidFill>
                <a:latin typeface="Calibri" panose="020F0502020204030204" pitchFamily="34" charset="0"/>
                <a:ea typeface="Calibri" panose="020F0502020204030204" pitchFamily="34" charset="0"/>
                <a:cs typeface="Calibri" panose="020F0502020204030204" pitchFamily="34" charset="0"/>
              </a:rPr>
              <a:t>participated in</a:t>
            </a:r>
          </a:p>
          <a:p>
            <a:pPr defTabSz="228600" eaLnBrk="0" fontAlgn="base" hangingPunct="0">
              <a:spcBef>
                <a:spcPct val="0"/>
              </a:spcBef>
              <a:spcAft>
                <a:spcPct val="0"/>
              </a:spcAft>
            </a:pPr>
            <a:endParaRPr lang="en-US" sz="7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114300" indent="-114300" defTabSz="228600" eaLnBrk="0" fontAlgn="base" hangingPunct="0">
              <a:spcBef>
                <a:spcPct val="0"/>
              </a:spcBef>
              <a:spcAft>
                <a:spcPct val="0"/>
              </a:spcAft>
              <a:buFont typeface="Wingdings" panose="05000000000000000000" pitchFamily="2" charset="2"/>
              <a:buChar char="ü"/>
            </a:pPr>
            <a:r>
              <a:rPr lang="en-US" altLang="en-US" sz="750" b="1" dirty="0">
                <a:solidFill>
                  <a:prstClr val="black"/>
                </a:solidFill>
                <a:latin typeface="Calibri" panose="020F0502020204030204" pitchFamily="34" charset="0"/>
                <a:ea typeface="Calibri" panose="020F0502020204030204" pitchFamily="34" charset="0"/>
                <a:cs typeface="Calibri" panose="020F0502020204030204" pitchFamily="34" charset="0"/>
              </a:rPr>
              <a:t>One-month </a:t>
            </a:r>
            <a:r>
              <a:rPr lang="en-US" altLang="en-US" sz="750" dirty="0">
                <a:solidFill>
                  <a:prstClr val="black"/>
                </a:solidFill>
                <a:latin typeface="Calibri" panose="020F0502020204030204" pitchFamily="34" charset="0"/>
                <a:ea typeface="Calibri" panose="020F0502020204030204" pitchFamily="34" charset="0"/>
                <a:cs typeface="Calibri" panose="020F0502020204030204" pitchFamily="34" charset="0"/>
              </a:rPr>
              <a:t>flipped classroom curriculum</a:t>
            </a:r>
          </a:p>
          <a:p>
            <a:pPr marL="114300" indent="-114300" defTabSz="228600" eaLnBrk="0" fontAlgn="base" hangingPunct="0">
              <a:spcBef>
                <a:spcPct val="0"/>
              </a:spcBef>
              <a:spcAft>
                <a:spcPct val="0"/>
              </a:spcAft>
              <a:buFont typeface="Wingdings" panose="05000000000000000000" pitchFamily="2" charset="2"/>
              <a:buChar char="ü"/>
            </a:pPr>
            <a:r>
              <a:rPr lang="en-US" altLang="en-US" sz="750" b="1" dirty="0">
                <a:solidFill>
                  <a:prstClr val="black"/>
                </a:solidFill>
                <a:latin typeface="Calibri" panose="020F0502020204030204" pitchFamily="34" charset="0"/>
                <a:ea typeface="Calibri" panose="020F0502020204030204" pitchFamily="34" charset="0"/>
                <a:cs typeface="Calibri" panose="020F0502020204030204" pitchFamily="34" charset="0"/>
              </a:rPr>
              <a:t>8 hour hands-on workshop</a:t>
            </a:r>
            <a:r>
              <a:rPr lang="en-US" altLang="en-US" sz="750" dirty="0">
                <a:solidFill>
                  <a:prstClr val="black"/>
                </a:solidFill>
                <a:latin typeface="Calibri" panose="020F0502020204030204" pitchFamily="34" charset="0"/>
                <a:ea typeface="Calibri" panose="020F0502020204030204" pitchFamily="34" charset="0"/>
                <a:cs typeface="Calibri" panose="020F0502020204030204" pitchFamily="34" charset="0"/>
              </a:rPr>
              <a:t> (physics, cardiac, lung, inferior vena cava, and bladder ultrasound)</a:t>
            </a:r>
          </a:p>
          <a:p>
            <a:pPr defTabSz="228600" eaLnBrk="0" fontAlgn="base" hangingPunct="0">
              <a:spcBef>
                <a:spcPct val="0"/>
              </a:spcBef>
              <a:spcAft>
                <a:spcPct val="0"/>
              </a:spcAft>
            </a:pPr>
            <a:endParaRPr lang="en-US" altLang="en-US" sz="75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228600" eaLnBrk="0" fontAlgn="base" hangingPunct="0">
              <a:spcBef>
                <a:spcPct val="0"/>
              </a:spcBef>
              <a:spcAft>
                <a:spcPct val="0"/>
              </a:spcAft>
            </a:pPr>
            <a:r>
              <a:rPr lang="en-US" altLang="en-US" sz="750" b="1" dirty="0">
                <a:solidFill>
                  <a:prstClr val="black"/>
                </a:solidFill>
                <a:latin typeface="Calibri" panose="020F0502020204030204" pitchFamily="34" charset="0"/>
                <a:ea typeface="Calibri" panose="020F0502020204030204" pitchFamily="34" charset="0"/>
                <a:cs typeface="Calibri" panose="020F0502020204030204" pitchFamily="34" charset="0"/>
              </a:rPr>
              <a:t>Sept-Oct 2026:</a:t>
            </a:r>
            <a:r>
              <a:rPr lang="en-US" altLang="en-US" sz="75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altLang="en-US" sz="750" b="1" dirty="0">
                <a:solidFill>
                  <a:prstClr val="black"/>
                </a:solidFill>
                <a:latin typeface="Calibri" panose="020F0502020204030204" pitchFamily="34" charset="0"/>
                <a:ea typeface="Calibri" panose="020F0502020204030204" pitchFamily="34" charset="0"/>
                <a:cs typeface="Calibri" panose="020F0502020204030204" pitchFamily="34" charset="0"/>
              </a:rPr>
              <a:t>3 hospitalists</a:t>
            </a:r>
            <a:r>
              <a:rPr lang="en-US" altLang="en-US" sz="750" dirty="0">
                <a:solidFill>
                  <a:prstClr val="black"/>
                </a:solidFill>
                <a:latin typeface="Calibri" panose="020F0502020204030204" pitchFamily="34" charset="0"/>
                <a:ea typeface="Calibri" panose="020F0502020204030204" pitchFamily="34" charset="0"/>
                <a:cs typeface="Calibri" panose="020F0502020204030204" pitchFamily="34" charset="0"/>
              </a:rPr>
              <a:t> participated in procedure training (simulation and hands-on) in paracentesis and thoracentesis</a:t>
            </a:r>
          </a:p>
          <a:p>
            <a:pPr defTabSz="228600" eaLnBrk="0" fontAlgn="base" hangingPunct="0">
              <a:spcBef>
                <a:spcPct val="0"/>
              </a:spcBef>
              <a:spcAft>
                <a:spcPct val="0"/>
              </a:spcAft>
            </a:pPr>
            <a:endParaRPr lang="en-US" sz="7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pic>
        <p:nvPicPr>
          <p:cNvPr id="25" name="Picture 24">
            <a:extLst>
              <a:ext uri="{FF2B5EF4-FFF2-40B4-BE49-F238E27FC236}">
                <a16:creationId xmlns:a16="http://schemas.microsoft.com/office/drawing/2014/main" id="{9932AABC-E473-1458-C346-662B253319E9}"/>
              </a:ext>
            </a:extLst>
          </p:cNvPr>
          <p:cNvPicPr>
            <a:picLocks noChangeAspect="1"/>
          </p:cNvPicPr>
          <p:nvPr/>
        </p:nvPicPr>
        <p:blipFill>
          <a:blip r:embed="rId5"/>
          <a:srcRect l="1981" t="11738" r="-1981" b="2032"/>
          <a:stretch>
            <a:fillRect/>
          </a:stretch>
        </p:blipFill>
        <p:spPr>
          <a:xfrm>
            <a:off x="6138042" y="2368174"/>
            <a:ext cx="1499431" cy="1723956"/>
          </a:xfrm>
          <a:prstGeom prst="rect">
            <a:avLst/>
          </a:prstGeom>
        </p:spPr>
      </p:pic>
      <p:pic>
        <p:nvPicPr>
          <p:cNvPr id="26" name="Picture 25">
            <a:extLst>
              <a:ext uri="{FF2B5EF4-FFF2-40B4-BE49-F238E27FC236}">
                <a16:creationId xmlns:a16="http://schemas.microsoft.com/office/drawing/2014/main" id="{1767FCCE-2B65-BF68-E8EB-53A828537B61}"/>
              </a:ext>
            </a:extLst>
          </p:cNvPr>
          <p:cNvPicPr>
            <a:picLocks noChangeAspect="1"/>
          </p:cNvPicPr>
          <p:nvPr/>
        </p:nvPicPr>
        <p:blipFill>
          <a:blip r:embed="rId6"/>
          <a:stretch>
            <a:fillRect/>
          </a:stretch>
        </p:blipFill>
        <p:spPr>
          <a:xfrm>
            <a:off x="4598808" y="2368174"/>
            <a:ext cx="1421367" cy="1723956"/>
          </a:xfrm>
          <a:prstGeom prst="rect">
            <a:avLst/>
          </a:prstGeom>
        </p:spPr>
      </p:pic>
      <p:sp>
        <p:nvSpPr>
          <p:cNvPr id="7" name="Text Box 13">
            <a:extLst>
              <a:ext uri="{FF2B5EF4-FFF2-40B4-BE49-F238E27FC236}">
                <a16:creationId xmlns:a16="http://schemas.microsoft.com/office/drawing/2014/main" id="{F2888550-4E4A-91AC-02E9-62CF6FD251AC}"/>
              </a:ext>
            </a:extLst>
          </p:cNvPr>
          <p:cNvSpPr txBox="1">
            <a:spLocks noChangeArrowheads="1"/>
          </p:cNvSpPr>
          <p:nvPr/>
        </p:nvSpPr>
        <p:spPr bwMode="auto">
          <a:xfrm>
            <a:off x="1385888" y="995779"/>
            <a:ext cx="3072229" cy="323165"/>
          </a:xfrm>
          <a:prstGeom prst="rect">
            <a:avLst/>
          </a:prstGeom>
          <a:solidFill>
            <a:srgbClr val="72BF4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762375">
              <a:spcBef>
                <a:spcPct val="20000"/>
              </a:spcBef>
              <a:buChar char="•"/>
              <a:defRPr sz="13200">
                <a:solidFill>
                  <a:schemeClr val="tx1"/>
                </a:solidFill>
                <a:latin typeface="Georgia" panose="02040502050405020303" pitchFamily="18" charset="0"/>
              </a:defRPr>
            </a:lvl1pPr>
            <a:lvl2pPr marL="742950" indent="-285750" defTabSz="3762375">
              <a:spcBef>
                <a:spcPct val="20000"/>
              </a:spcBef>
              <a:buChar char="–"/>
              <a:defRPr sz="11500">
                <a:solidFill>
                  <a:schemeClr val="tx1"/>
                </a:solidFill>
                <a:latin typeface="Georgia" panose="02040502050405020303" pitchFamily="18" charset="0"/>
              </a:defRPr>
            </a:lvl2pPr>
            <a:lvl3pPr marL="1143000" indent="-228600" defTabSz="3762375">
              <a:spcBef>
                <a:spcPct val="20000"/>
              </a:spcBef>
              <a:buChar char="•"/>
              <a:defRPr sz="9900">
                <a:solidFill>
                  <a:schemeClr val="tx1"/>
                </a:solidFill>
                <a:latin typeface="Georgia" panose="02040502050405020303" pitchFamily="18" charset="0"/>
              </a:defRPr>
            </a:lvl3pPr>
            <a:lvl4pPr marL="1600200" indent="-228600" defTabSz="3762375">
              <a:spcBef>
                <a:spcPct val="20000"/>
              </a:spcBef>
              <a:buChar char="–"/>
              <a:defRPr sz="8200">
                <a:solidFill>
                  <a:schemeClr val="tx1"/>
                </a:solidFill>
                <a:latin typeface="Georgia" panose="02040502050405020303" pitchFamily="18" charset="0"/>
              </a:defRPr>
            </a:lvl4pPr>
            <a:lvl5pPr marL="2057400" indent="-228600" defTabSz="3762375">
              <a:spcBef>
                <a:spcPct val="20000"/>
              </a:spcBef>
              <a:buChar char="»"/>
              <a:defRPr sz="8200">
                <a:solidFill>
                  <a:schemeClr val="tx1"/>
                </a:solidFill>
                <a:latin typeface="Georgia" panose="02040502050405020303" pitchFamily="18" charset="0"/>
              </a:defRPr>
            </a:lvl5pPr>
            <a:lvl6pPr marL="25146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6pPr>
            <a:lvl7pPr marL="29718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7pPr>
            <a:lvl8pPr marL="34290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8pPr>
            <a:lvl9pPr marL="3886200" indent="-228600" defTabSz="3762375" eaLnBrk="0" fontAlgn="base" hangingPunct="0">
              <a:spcBef>
                <a:spcPct val="20000"/>
              </a:spcBef>
              <a:spcAft>
                <a:spcPct val="0"/>
              </a:spcAft>
              <a:buChar char="»"/>
              <a:defRPr sz="8200">
                <a:solidFill>
                  <a:schemeClr val="tx1"/>
                </a:solidFill>
                <a:latin typeface="Georgia" panose="02040502050405020303" pitchFamily="18" charset="0"/>
              </a:defRPr>
            </a:lvl9pPr>
          </a:lstStyle>
          <a:p>
            <a:pPr algn="ctr" defTabSz="940594" eaLnBrk="0" fontAlgn="base" hangingPunct="0">
              <a:spcBef>
                <a:spcPct val="50000"/>
              </a:spcBef>
              <a:spcAft>
                <a:spcPct val="0"/>
              </a:spcAft>
              <a:buNone/>
            </a:pPr>
            <a:r>
              <a:rPr lang="en-US" altLang="en-US" sz="1500" b="1" dirty="0">
                <a:solidFill>
                  <a:prstClr val="white"/>
                </a:solidFill>
                <a:latin typeface="Calibri" panose="020F0502020204030204" pitchFamily="34" charset="0"/>
              </a:rPr>
              <a:t>Introduction: Background &amp; Context</a:t>
            </a:r>
          </a:p>
        </p:txBody>
      </p:sp>
      <p:pic>
        <p:nvPicPr>
          <p:cNvPr id="11" name="Picture 10">
            <a:extLst>
              <a:ext uri="{FF2B5EF4-FFF2-40B4-BE49-F238E27FC236}">
                <a16:creationId xmlns:a16="http://schemas.microsoft.com/office/drawing/2014/main" id="{3D40843B-8A72-82B1-2DD8-0D3DDD4E1A01}"/>
              </a:ext>
            </a:extLst>
          </p:cNvPr>
          <p:cNvPicPr>
            <a:picLocks noChangeAspect="1"/>
          </p:cNvPicPr>
          <p:nvPr/>
        </p:nvPicPr>
        <p:blipFill>
          <a:blip r:embed="rId7"/>
          <a:stretch>
            <a:fillRect/>
          </a:stretch>
        </p:blipFill>
        <p:spPr>
          <a:xfrm>
            <a:off x="7992080" y="2725546"/>
            <a:ext cx="2504511" cy="1569813"/>
          </a:xfrm>
          <a:prstGeom prst="rect">
            <a:avLst/>
          </a:prstGeom>
        </p:spPr>
      </p:pic>
      <p:pic>
        <p:nvPicPr>
          <p:cNvPr id="13" name="Picture 12">
            <a:extLst>
              <a:ext uri="{FF2B5EF4-FFF2-40B4-BE49-F238E27FC236}">
                <a16:creationId xmlns:a16="http://schemas.microsoft.com/office/drawing/2014/main" id="{F792ED37-1113-5A46-4693-1B890CB489E8}"/>
              </a:ext>
            </a:extLst>
          </p:cNvPr>
          <p:cNvPicPr>
            <a:picLocks noChangeAspect="1"/>
          </p:cNvPicPr>
          <p:nvPr/>
        </p:nvPicPr>
        <p:blipFill>
          <a:blip r:embed="rId8"/>
          <a:stretch>
            <a:fillRect/>
          </a:stretch>
        </p:blipFill>
        <p:spPr>
          <a:xfrm>
            <a:off x="7992080" y="1312135"/>
            <a:ext cx="2504511" cy="1432005"/>
          </a:xfrm>
          <a:prstGeom prst="rect">
            <a:avLst/>
          </a:prstGeom>
        </p:spPr>
      </p:pic>
    </p:spTree>
    <p:extLst>
      <p:ext uri="{BB962C8B-B14F-4D97-AF65-F5344CB8AC3E}">
        <p14:creationId xmlns:p14="http://schemas.microsoft.com/office/powerpoint/2010/main" val="3859190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A2118D5-0B3A-4C23-AB0B-60A5F2322182}"/>
              </a:ext>
            </a:extLst>
          </p:cNvPr>
          <p:cNvPicPr>
            <a:picLocks noChangeAspect="1"/>
          </p:cNvPicPr>
          <p:nvPr/>
        </p:nvPicPr>
        <p:blipFill>
          <a:blip r:embed="rId2"/>
          <a:stretch>
            <a:fillRect/>
          </a:stretch>
        </p:blipFill>
        <p:spPr>
          <a:xfrm>
            <a:off x="10517573" y="4878775"/>
            <a:ext cx="1398137" cy="1349365"/>
          </a:xfrm>
          <a:prstGeom prst="rect">
            <a:avLst/>
          </a:prstGeom>
        </p:spPr>
      </p:pic>
      <p:sp>
        <p:nvSpPr>
          <p:cNvPr id="4" name="Title 1">
            <a:extLst>
              <a:ext uri="{FF2B5EF4-FFF2-40B4-BE49-F238E27FC236}">
                <a16:creationId xmlns:a16="http://schemas.microsoft.com/office/drawing/2014/main" id="{5BAEDEA9-D699-6F30-2AC8-EF0CB009C8D1}"/>
              </a:ext>
            </a:extLst>
          </p:cNvPr>
          <p:cNvSpPr txBox="1">
            <a:spLocks/>
          </p:cNvSpPr>
          <p:nvPr/>
        </p:nvSpPr>
        <p:spPr>
          <a:xfrm>
            <a:off x="127508" y="509544"/>
            <a:ext cx="11199046" cy="4639057"/>
          </a:xfrm>
          <a:prstGeom prst="rect">
            <a:avLst/>
          </a:prstGeom>
        </p:spPr>
        <p:txBody>
          <a:bodyPr vert="horz" lIns="91440" tIns="45720" rIns="91440" bIns="45720" rtlCol="0" anchor="ctr">
            <a:normAutofit/>
          </a:bodyPr>
          <a:lstStyle>
            <a:defPPr>
              <a:defRPr lang="en-US"/>
            </a:defPPr>
            <a:lvl1pPr marL="0" algn="l" defTabSz="609585" rtl="0" eaLnBrk="1" latinLnBrk="0" hangingPunct="1">
              <a:lnSpc>
                <a:spcPct val="90000"/>
              </a:lnSpc>
              <a:spcBef>
                <a:spcPct val="0"/>
              </a:spcBef>
              <a:buNone/>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3400" b="1" dirty="0">
                <a:solidFill>
                  <a:schemeClr val="accent6"/>
                </a:solidFill>
              </a:rPr>
              <a:t>Final Thoughts </a:t>
            </a:r>
          </a:p>
          <a:p>
            <a:r>
              <a:rPr lang="en-US" sz="3400" b="1" dirty="0">
                <a:solidFill>
                  <a:schemeClr val="accent6"/>
                </a:solidFill>
              </a:rPr>
              <a:t>Facilitator and National Advisory Council  </a:t>
            </a:r>
          </a:p>
          <a:p>
            <a:pPr marL="457200" indent="-457200">
              <a:buFont typeface="Wingdings" panose="05000000000000000000" pitchFamily="2" charset="2"/>
              <a:buChar char="Ø"/>
            </a:pPr>
            <a:endParaRPr lang="en-US" sz="3200" dirty="0">
              <a:solidFill>
                <a:schemeClr val="accent6"/>
              </a:solidFill>
            </a:endParaRPr>
          </a:p>
          <a:p>
            <a:pPr marL="895335" lvl="1" indent="-285750">
              <a:buFont typeface="Wingdings" panose="05000000000000000000" pitchFamily="2" charset="2"/>
              <a:buChar char="Ø"/>
            </a:pPr>
            <a:r>
              <a:rPr lang="en-US" sz="1600" i="1" dirty="0">
                <a:solidFill>
                  <a:schemeClr val="bg2">
                    <a:lumMod val="50000"/>
                  </a:schemeClr>
                </a:solidFill>
              </a:rPr>
              <a:t>Joy Walton, MD, MPH, Associate Program Director, Internal Medicine Residency and Medical Director Community Care, OhioHealth Doctors Hospital </a:t>
            </a:r>
          </a:p>
          <a:p>
            <a:pPr marL="895335" lvl="1" indent="-285750">
              <a:buFont typeface="Wingdings" panose="05000000000000000000" pitchFamily="2" charset="2"/>
              <a:buChar char="Ø"/>
            </a:pPr>
            <a:endParaRPr lang="en-US" sz="1600" i="1" dirty="0">
              <a:solidFill>
                <a:schemeClr val="bg2">
                  <a:lumMod val="50000"/>
                </a:schemeClr>
              </a:solidFill>
            </a:endParaRPr>
          </a:p>
          <a:p>
            <a:pPr marL="895335" lvl="1" indent="-285750">
              <a:buFont typeface="Wingdings" panose="05000000000000000000" pitchFamily="2" charset="2"/>
              <a:buChar char="Ø"/>
            </a:pPr>
            <a:r>
              <a:rPr lang="en-US" sz="1600" i="1" dirty="0">
                <a:solidFill>
                  <a:schemeClr val="bg2">
                    <a:lumMod val="50000"/>
                  </a:schemeClr>
                </a:solidFill>
              </a:rPr>
              <a:t>JP Orlando, EdD, J.P. Orlando, EdD, MSEd, PCC, Adjunct Associate Professor of Education Division of Teaching, Learning, and Leadership Graduate School of Education, University of Pennsylvania</a:t>
            </a:r>
          </a:p>
          <a:p>
            <a:pPr marL="895335" lvl="1" indent="-285750">
              <a:buFont typeface="Wingdings" panose="05000000000000000000" pitchFamily="2" charset="2"/>
              <a:buChar char="Ø"/>
            </a:pPr>
            <a:endParaRPr lang="en-US" sz="1600" i="1" dirty="0">
              <a:solidFill>
                <a:schemeClr val="tx1">
                  <a:lumMod val="50000"/>
                  <a:lumOff val="50000"/>
                </a:schemeClr>
              </a:solidFill>
            </a:endParaRPr>
          </a:p>
          <a:p>
            <a:pPr marL="895335" lvl="1" indent="-285750">
              <a:buFont typeface="Wingdings" panose="05000000000000000000" pitchFamily="2" charset="2"/>
              <a:buChar char="Ø"/>
            </a:pPr>
            <a:endParaRPr lang="en-US" sz="1600" i="1" dirty="0">
              <a:solidFill>
                <a:schemeClr val="tx1">
                  <a:lumMod val="50000"/>
                  <a:lumOff val="50000"/>
                </a:schemeClr>
              </a:solidFill>
            </a:endParaRPr>
          </a:p>
          <a:p>
            <a:pPr marL="895335" lvl="1" indent="-285750">
              <a:buFont typeface="Wingdings" panose="05000000000000000000" pitchFamily="2" charset="2"/>
              <a:buChar char="Ø"/>
            </a:pPr>
            <a:r>
              <a:rPr lang="en-US" sz="1600" i="1" dirty="0">
                <a:solidFill>
                  <a:schemeClr val="bg2">
                    <a:lumMod val="50000"/>
                  </a:schemeClr>
                </a:solidFill>
                <a:latin typeface="Calibri" panose="020F0502020204030204" pitchFamily="34" charset="0"/>
                <a:ea typeface="Times New Roman" panose="02020603050405020304" pitchFamily="18" charset="0"/>
                <a:cs typeface="Calibri" panose="020F0502020204030204" pitchFamily="34" charset="0"/>
              </a:rPr>
              <a:t>John Andrews, MD, Group Vice President, Medical Education, American Medical Association </a:t>
            </a:r>
          </a:p>
          <a:p>
            <a:pPr>
              <a:lnSpc>
                <a:spcPct val="115000"/>
              </a:lnSpc>
              <a:spcBef>
                <a:spcPts val="0"/>
              </a:spcBef>
              <a:spcAft>
                <a:spcPts val="1000"/>
              </a:spcAft>
            </a:pPr>
            <a:endParaRPr lang="en-US" sz="2900" dirty="0">
              <a:solidFill>
                <a:schemeClr val="bg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r>
              <a:rPr lang="en-US" sz="3200" dirty="0">
                <a:solidFill>
                  <a:schemeClr val="accent6"/>
                </a:solidFill>
              </a:rPr>
              <a:t> </a:t>
            </a:r>
          </a:p>
        </p:txBody>
      </p:sp>
      <p:pic>
        <p:nvPicPr>
          <p:cNvPr id="3" name="Picture 2" descr="Final Thoughts&#10;&#10;AI-generated content may be incorrect.">
            <a:extLst>
              <a:ext uri="{FF2B5EF4-FFF2-40B4-BE49-F238E27FC236}">
                <a16:creationId xmlns:a16="http://schemas.microsoft.com/office/drawing/2014/main" id="{08B1B254-7FE6-6CD5-0E88-973C5676083A}"/>
              </a:ext>
            </a:extLst>
          </p:cNvPr>
          <p:cNvPicPr>
            <a:picLocks noChangeAspect="1"/>
          </p:cNvPicPr>
          <p:nvPr/>
        </p:nvPicPr>
        <p:blipFill>
          <a:blip r:embed="rId3"/>
          <a:stretch>
            <a:fillRect/>
          </a:stretch>
        </p:blipFill>
        <p:spPr>
          <a:xfrm>
            <a:off x="9873482" y="233230"/>
            <a:ext cx="1745995" cy="1745995"/>
          </a:xfrm>
          <a:prstGeom prst="rect">
            <a:avLst/>
          </a:prstGeom>
        </p:spPr>
      </p:pic>
    </p:spTree>
    <p:extLst>
      <p:ext uri="{BB962C8B-B14F-4D97-AF65-F5344CB8AC3E}">
        <p14:creationId xmlns:p14="http://schemas.microsoft.com/office/powerpoint/2010/main" val="373709294"/>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762375" rtl="0" eaLnBrk="0" fontAlgn="base" latinLnBrk="0" hangingPunct="0">
          <a:lnSpc>
            <a:spcPct val="100000"/>
          </a:lnSpc>
          <a:spcBef>
            <a:spcPct val="0"/>
          </a:spcBef>
          <a:spcAft>
            <a:spcPct val="0"/>
          </a:spcAft>
          <a:buClrTx/>
          <a:buSzTx/>
          <a:buFontTx/>
          <a:buNone/>
          <a:tabLst/>
          <a:defRPr kumimoji="0" lang="en-US" sz="82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762375" rtl="0" eaLnBrk="0" fontAlgn="base" latinLnBrk="0" hangingPunct="0">
          <a:lnSpc>
            <a:spcPct val="100000"/>
          </a:lnSpc>
          <a:spcBef>
            <a:spcPct val="0"/>
          </a:spcBef>
          <a:spcAft>
            <a:spcPct val="0"/>
          </a:spcAft>
          <a:buClrTx/>
          <a:buSzTx/>
          <a:buFontTx/>
          <a:buNone/>
          <a:tabLst/>
          <a:defRPr kumimoji="0" lang="en-US" sz="82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3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4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Blank">
  <a:themeElements>
    <a:clrScheme name="AIAMC NI COLORS + 4E46B9">
      <a:dk1>
        <a:sysClr val="windowText" lastClr="000000"/>
      </a:dk1>
      <a:lt1>
        <a:sysClr val="window" lastClr="FFFFFF"/>
      </a:lt1>
      <a:dk2>
        <a:srgbClr val="1D4D52"/>
      </a:dk2>
      <a:lt2>
        <a:srgbClr val="EFE7DD"/>
      </a:lt2>
      <a:accent1>
        <a:srgbClr val="88BD55"/>
      </a:accent1>
      <a:accent2>
        <a:srgbClr val="AA4F4C"/>
      </a:accent2>
      <a:accent3>
        <a:srgbClr val="E5554F"/>
      </a:accent3>
      <a:accent4>
        <a:srgbClr val="6D66C3"/>
      </a:accent4>
      <a:accent5>
        <a:srgbClr val="005776"/>
      </a:accent5>
      <a:accent6>
        <a:srgbClr val="005776"/>
      </a:accent6>
      <a:hlink>
        <a:srgbClr val="1C943E"/>
      </a:hlink>
      <a:folHlink>
        <a:srgbClr val="7DE69B"/>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762375" rtl="0" eaLnBrk="0" fontAlgn="base" latinLnBrk="0" hangingPunct="0">
          <a:lnSpc>
            <a:spcPct val="100000"/>
          </a:lnSpc>
          <a:spcBef>
            <a:spcPct val="0"/>
          </a:spcBef>
          <a:spcAft>
            <a:spcPct val="0"/>
          </a:spcAft>
          <a:buClrTx/>
          <a:buSzTx/>
          <a:buFontTx/>
          <a:buNone/>
          <a:tabLst/>
          <a:defRPr kumimoji="0" lang="en-US" sz="82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762375" rtl="0" eaLnBrk="0" fontAlgn="base" latinLnBrk="0" hangingPunct="0">
          <a:lnSpc>
            <a:spcPct val="100000"/>
          </a:lnSpc>
          <a:spcBef>
            <a:spcPct val="0"/>
          </a:spcBef>
          <a:spcAft>
            <a:spcPct val="0"/>
          </a:spcAft>
          <a:buClrTx/>
          <a:buSzTx/>
          <a:buFontTx/>
          <a:buNone/>
          <a:tabLst/>
          <a:defRPr kumimoji="0" lang="en-US" sz="82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524</TotalTime>
  <Words>5291</Words>
  <Application>Microsoft Office PowerPoint</Application>
  <PresentationFormat>Widescreen</PresentationFormat>
  <Paragraphs>470</Paragraphs>
  <Slides>37</Slides>
  <Notes>17</Notes>
  <HiddenSlides>0</HiddenSlides>
  <MMClips>0</MMClips>
  <ScaleCrop>false</ScaleCrop>
  <HeadingPairs>
    <vt:vector size="6" baseType="variant">
      <vt:variant>
        <vt:lpstr>Fonts Used</vt:lpstr>
      </vt:variant>
      <vt:variant>
        <vt:i4>16</vt:i4>
      </vt:variant>
      <vt:variant>
        <vt:lpstr>Theme</vt:lpstr>
      </vt:variant>
      <vt:variant>
        <vt:i4>7</vt:i4>
      </vt:variant>
      <vt:variant>
        <vt:lpstr>Slide Titles</vt:lpstr>
      </vt:variant>
      <vt:variant>
        <vt:i4>37</vt:i4>
      </vt:variant>
    </vt:vector>
  </HeadingPairs>
  <TitlesOfParts>
    <vt:vector size="60" baseType="lpstr">
      <vt:lpstr>Aptos</vt:lpstr>
      <vt:lpstr>Aptos Display</vt:lpstr>
      <vt:lpstr>Arial</vt:lpstr>
      <vt:lpstr>Arial Narrow</vt:lpstr>
      <vt:lpstr>Arial,Sans-Serif</vt:lpstr>
      <vt:lpstr>Calibri</vt:lpstr>
      <vt:lpstr>Calibri Light</vt:lpstr>
      <vt:lpstr>Courier New</vt:lpstr>
      <vt:lpstr>Georgia</vt:lpstr>
      <vt:lpstr>Lato</vt:lpstr>
      <vt:lpstr>Lato Medium</vt:lpstr>
      <vt:lpstr>Noto Sans Symbols</vt:lpstr>
      <vt:lpstr>Segoe UI</vt:lpstr>
      <vt:lpstr>System Font Regular</vt:lpstr>
      <vt:lpstr>Times</vt:lpstr>
      <vt:lpstr>Wingdings</vt:lpstr>
      <vt:lpstr>1_Office Theme</vt:lpstr>
      <vt:lpstr>Blank</vt:lpstr>
      <vt:lpstr>Office Theme</vt:lpstr>
      <vt:lpstr>2_Office Theme</vt:lpstr>
      <vt:lpstr>3_Office Theme</vt:lpstr>
      <vt:lpstr>4_Office Theme</vt:lpstr>
      <vt:lpstr>1_Blank</vt:lpstr>
      <vt:lpstr>PowerPoint Presentation</vt:lpstr>
      <vt:lpstr>PowerPoint Presentation</vt:lpstr>
      <vt:lpstr>Henry Ford Rochester Hospital    </vt:lpstr>
      <vt:lpstr>PowerPoint Presentation</vt:lpstr>
      <vt:lpstr>OhioHealth  (Community Care)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Hackensack Meridian  </vt:lpstr>
      <vt:lpstr>PowerPoint Presentation</vt:lpstr>
      <vt:lpstr>AdventHealth Orlando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Aurora Health Care (Air Quality- Escape Room)  </vt:lpstr>
      <vt:lpstr>Introduction: Background &amp; Context</vt:lpstr>
      <vt:lpstr>Aim/Objectives/Alignment</vt:lpstr>
      <vt:lpstr>Examples of puzzles in escape room</vt:lpstr>
      <vt:lpstr>Measures</vt:lpstr>
      <vt:lpstr>Interventions | Changes</vt:lpstr>
      <vt:lpstr>     Barriers         Strategies</vt:lpstr>
      <vt:lpstr>Results </vt:lpstr>
      <vt:lpstr>Results </vt:lpstr>
      <vt:lpstr>Discussion</vt:lpstr>
      <vt:lpstr>TriHealth  </vt:lpstr>
      <vt:lpstr>PowerPoint Presentation</vt:lpstr>
      <vt:lpstr>Baptist Health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Mindi Apicella</dc:creator>
  <cp:lastModifiedBy>Mindi Apicella</cp:lastModifiedBy>
  <cp:revision>14</cp:revision>
  <dcterms:created xsi:type="dcterms:W3CDTF">2020-09-29T20:32:26Z</dcterms:created>
  <dcterms:modified xsi:type="dcterms:W3CDTF">2026-10-02T20:22:30Z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6560c4e-ab80-4aaf-ab08-176459e4a32e_Enabled">
    <vt:lpwstr>true</vt:lpwstr>
  </property>
  <property fmtid="{D5CDD505-2E9C-101B-9397-08002B2CF9AE}" pid="3" name="MSIP_Label_46560c4e-ab80-4aaf-ab08-176459e4a32e_SetDate">
    <vt:lpwstr>2026-10-02T20:08:35Z</vt:lpwstr>
  </property>
  <property fmtid="{D5CDD505-2E9C-101B-9397-08002B2CF9AE}" pid="4" name="MSIP_Label_46560c4e-ab80-4aaf-ab08-176459e4a32e_Method">
    <vt:lpwstr>Standard</vt:lpwstr>
  </property>
  <property fmtid="{D5CDD505-2E9C-101B-9397-08002B2CF9AE}" pid="5" name="MSIP_Label_46560c4e-ab80-4aaf-ab08-176459e4a32e_Name">
    <vt:lpwstr>Public Data</vt:lpwstr>
  </property>
  <property fmtid="{D5CDD505-2E9C-101B-9397-08002B2CF9AE}" pid="6" name="MSIP_Label_46560c4e-ab80-4aaf-ab08-176459e4a32e_SiteId">
    <vt:lpwstr>ba7b40ad-9d43-487a-8f2d-21e287e98488</vt:lpwstr>
  </property>
  <property fmtid="{D5CDD505-2E9C-101B-9397-08002B2CF9AE}" pid="7" name="MSIP_Label_46560c4e-ab80-4aaf-ab08-176459e4a32e_ActionId">
    <vt:lpwstr>4f125d91-433a-4028-89de-ba954786ce08</vt:lpwstr>
  </property>
  <property fmtid="{D5CDD505-2E9C-101B-9397-08002B2CF9AE}" pid="8" name="MSIP_Label_46560c4e-ab80-4aaf-ab08-176459e4a32e_ContentBits">
    <vt:lpwstr>0</vt:lpwstr>
  </property>
  <property fmtid="{D5CDD505-2E9C-101B-9397-08002B2CF9AE}" pid="9" name="MSIP_Label_46560c4e-ab80-4aaf-ab08-176459e4a32e_Tag">
    <vt:lpwstr>10, 3, 0, 1</vt:lpwstr>
  </property>
</Properties>
</file>